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77" r:id="rId6"/>
    <p:sldId id="258" r:id="rId7"/>
    <p:sldId id="259" r:id="rId8"/>
    <p:sldId id="278" r:id="rId9"/>
    <p:sldId id="279" r:id="rId10"/>
    <p:sldId id="264" r:id="rId11"/>
    <p:sldId id="263" r:id="rId12"/>
    <p:sldId id="268" r:id="rId13"/>
    <p:sldId id="269" r:id="rId14"/>
    <p:sldId id="271" r:id="rId15"/>
    <p:sldId id="270" r:id="rId16"/>
    <p:sldId id="274" r:id="rId17"/>
    <p:sldId id="272" r:id="rId18"/>
    <p:sldId id="267" r:id="rId19"/>
    <p:sldId id="275" r:id="rId20"/>
    <p:sldId id="276" r:id="rId21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 autoAdjust="0"/>
    <p:restoredTop sz="95060" autoAdjust="0"/>
  </p:normalViewPr>
  <p:slideViewPr>
    <p:cSldViewPr snapToGrid="0">
      <p:cViewPr varScale="1">
        <p:scale>
          <a:sx n="110" d="100"/>
          <a:sy n="110" d="100"/>
        </p:scale>
        <p:origin x="656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55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Category 1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B366-4929-85A1-0780696A068E}"/>
            </c:ext>
          </c:extLst>
        </c:ser>
        <c:ser>
          <c:idx val="1"/>
          <c:order val="1"/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val>
            <c:numRef>
              <c:f>Sheet1!$C$2</c:f>
              <c:numCache>
                <c:formatCode>General</c:formatCode>
                <c:ptCount val="1"/>
                <c:pt idx="0">
                  <c:v>88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Category 1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B366-4929-85A1-0780696A06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77055744"/>
        <c:axId val="877061984"/>
      </c:barChart>
      <c:catAx>
        <c:axId val="877055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77061984"/>
        <c:crosses val="autoZero"/>
        <c:auto val="1"/>
        <c:lblAlgn val="ctr"/>
        <c:lblOffset val="100"/>
        <c:noMultiLvlLbl val="0"/>
      </c:catAx>
      <c:valAx>
        <c:axId val="877061984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77055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14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Category 1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A446-4331-8725-3DA243E07A09}"/>
            </c:ext>
          </c:extLst>
        </c:ser>
        <c:ser>
          <c:idx val="1"/>
          <c:order val="1"/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val>
            <c:numRef>
              <c:f>Sheet1!$C$2</c:f>
              <c:numCache>
                <c:formatCode>General</c:formatCode>
                <c:ptCount val="1"/>
                <c:pt idx="0">
                  <c:v>86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Category 1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A446-4331-8725-3DA243E07A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77055744"/>
        <c:axId val="877061984"/>
      </c:barChart>
      <c:catAx>
        <c:axId val="877055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77061984"/>
        <c:crosses val="autoZero"/>
        <c:auto val="1"/>
        <c:lblAlgn val="ctr"/>
        <c:lblOffset val="100"/>
        <c:noMultiLvlLbl val="0"/>
      </c:catAx>
      <c:valAx>
        <c:axId val="877061984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77055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32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Category 1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2C54-4F88-B0F8-06E0EA146D86}"/>
            </c:ext>
          </c:extLst>
        </c:ser>
        <c:ser>
          <c:idx val="1"/>
          <c:order val="1"/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val>
            <c:numRef>
              <c:f>Sheet1!$C$2</c:f>
              <c:numCache>
                <c:formatCode>General</c:formatCode>
                <c:ptCount val="1"/>
                <c:pt idx="0">
                  <c:v>68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Category 1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2C54-4F88-B0F8-06E0EA146D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77055744"/>
        <c:axId val="877061984"/>
      </c:barChart>
      <c:catAx>
        <c:axId val="877055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77061984"/>
        <c:crosses val="autoZero"/>
        <c:auto val="1"/>
        <c:lblAlgn val="ctr"/>
        <c:lblOffset val="100"/>
        <c:noMultiLvlLbl val="0"/>
      </c:catAx>
      <c:valAx>
        <c:axId val="877061984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877055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372210-92F3-DE43-A4C9-7F4AC5D6AAB6}" type="doc">
      <dgm:prSet loTypeId="urn:microsoft.com/office/officeart/2005/8/layout/h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45EFD95-5AEC-6C43-9BB7-A028390E58C7}">
      <dgm:prSet phldrT="[Text]"/>
      <dgm:spPr/>
      <dgm:t>
        <a:bodyPr/>
        <a:lstStyle/>
        <a:p>
          <a:r>
            <a:rPr lang="en-GB" spc="105" dirty="0">
              <a:solidFill>
                <a:schemeClr val="bg1"/>
              </a:solidFill>
              <a:latin typeface="Arial Narrow"/>
              <a:cs typeface="Arial Narrow"/>
            </a:rPr>
            <a:t>Fitness</a:t>
          </a:r>
          <a:r>
            <a:rPr lang="en-GB" spc="55" dirty="0">
              <a:solidFill>
                <a:schemeClr val="bg1"/>
              </a:solidFill>
              <a:latin typeface="Arial Narrow"/>
              <a:cs typeface="Arial Narrow"/>
            </a:rPr>
            <a:t> </a:t>
          </a:r>
          <a:r>
            <a:rPr lang="en-GB" spc="90" dirty="0">
              <a:solidFill>
                <a:schemeClr val="bg1"/>
              </a:solidFill>
              <a:latin typeface="Arial Narrow"/>
              <a:cs typeface="Arial Narrow"/>
            </a:rPr>
            <a:t>/</a:t>
          </a:r>
          <a:r>
            <a:rPr lang="en-GB" spc="110" dirty="0">
              <a:solidFill>
                <a:schemeClr val="bg1"/>
              </a:solidFill>
              <a:latin typeface="Arial Narrow"/>
              <a:cs typeface="Arial Narrow"/>
            </a:rPr>
            <a:t> Wellness</a:t>
          </a:r>
          <a:r>
            <a:rPr lang="en-GB" spc="130" dirty="0">
              <a:solidFill>
                <a:schemeClr val="bg1"/>
              </a:solidFill>
              <a:latin typeface="Arial Narrow"/>
              <a:cs typeface="Arial Narrow"/>
            </a:rPr>
            <a:t> </a:t>
          </a:r>
          <a:r>
            <a:rPr lang="en-GB" spc="170" dirty="0">
              <a:solidFill>
                <a:schemeClr val="bg1"/>
              </a:solidFill>
              <a:latin typeface="Arial Narrow"/>
              <a:cs typeface="Arial Narrow"/>
            </a:rPr>
            <a:t>Apps</a:t>
          </a:r>
          <a:r>
            <a:rPr lang="en-GB" spc="130" dirty="0">
              <a:solidFill>
                <a:schemeClr val="bg1"/>
              </a:solidFill>
              <a:latin typeface="Arial Narrow"/>
              <a:cs typeface="Arial Narrow"/>
            </a:rPr>
            <a:t> </a:t>
          </a:r>
          <a:endParaRPr lang="en-GB" dirty="0">
            <a:solidFill>
              <a:schemeClr val="bg1"/>
            </a:solidFill>
          </a:endParaRPr>
        </a:p>
      </dgm:t>
    </dgm:pt>
    <dgm:pt modelId="{2B0ABCD5-E1E1-A246-B6BB-30D86FFB4518}" type="parTrans" cxnId="{229BB5BF-FC20-F14D-9FDC-725336AF9864}">
      <dgm:prSet/>
      <dgm:spPr/>
      <dgm:t>
        <a:bodyPr/>
        <a:lstStyle/>
        <a:p>
          <a:endParaRPr lang="en-GB"/>
        </a:p>
      </dgm:t>
    </dgm:pt>
    <dgm:pt modelId="{63B43D15-9690-1448-BCEF-8D8ED2D70306}" type="sibTrans" cxnId="{229BB5BF-FC20-F14D-9FDC-725336AF9864}">
      <dgm:prSet/>
      <dgm:spPr/>
      <dgm:t>
        <a:bodyPr/>
        <a:lstStyle/>
        <a:p>
          <a:endParaRPr lang="en-GB"/>
        </a:p>
      </dgm:t>
    </dgm:pt>
    <dgm:pt modelId="{633DD099-483E-AF4C-B247-C9106BAB0F5C}">
      <dgm:prSet phldrT="[Text]"/>
      <dgm:spPr/>
      <dgm:t>
        <a:bodyPr/>
        <a:lstStyle/>
        <a:p>
          <a:pPr>
            <a:buClr>
              <a:srgbClr val="F48E7B"/>
            </a:buClr>
            <a:buFont typeface="Arial"/>
            <a:buChar char="•"/>
          </a:pPr>
          <a:r>
            <a:rPr lang="en-GB" sz="2200" kern="1200" spc="114" dirty="0">
              <a:solidFill>
                <a:srgbClr val="09283E"/>
              </a:solidFill>
              <a:latin typeface="Arial Narrow"/>
              <a:cs typeface="Arial Narrow"/>
            </a:rPr>
            <a:t>(Peloton,</a:t>
          </a:r>
          <a:r>
            <a:rPr lang="en-GB" sz="2200" kern="1200" spc="135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200" kern="1200" spc="125" dirty="0">
              <a:solidFill>
                <a:srgbClr val="09283E"/>
              </a:solidFill>
              <a:latin typeface="Arial Narrow"/>
              <a:cs typeface="Arial Narrow"/>
            </a:rPr>
            <a:t>Silver Sneakers,</a:t>
          </a:r>
          <a:r>
            <a:rPr lang="en-GB" sz="2200" kern="1200" spc="114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200" kern="1200" spc="90" dirty="0">
              <a:solidFill>
                <a:srgbClr val="09283E"/>
              </a:solidFill>
              <a:latin typeface="Arial Narrow"/>
              <a:cs typeface="Arial Narrow"/>
            </a:rPr>
            <a:t>YouTube </a:t>
          </a:r>
          <a:r>
            <a:rPr lang="en-GB" sz="2200" kern="1200" spc="95" dirty="0">
              <a:solidFill>
                <a:srgbClr val="09283E"/>
              </a:solidFill>
              <a:latin typeface="Arial Narrow"/>
              <a:cs typeface="Arial Narrow"/>
            </a:rPr>
            <a:t>fitness)</a:t>
          </a:r>
          <a:endParaRPr lang="en-GB" sz="2200" kern="1200" dirty="0"/>
        </a:p>
      </dgm:t>
    </dgm:pt>
    <dgm:pt modelId="{40D15F56-708E-0849-9ECB-E72F4A34DDD4}" type="parTrans" cxnId="{B40926F3-50EC-CD4D-A386-6283E51955CB}">
      <dgm:prSet/>
      <dgm:spPr/>
      <dgm:t>
        <a:bodyPr/>
        <a:lstStyle/>
        <a:p>
          <a:endParaRPr lang="en-GB"/>
        </a:p>
      </dgm:t>
    </dgm:pt>
    <dgm:pt modelId="{ACC449D7-8F79-9C4E-A135-50C21F831E65}" type="sibTrans" cxnId="{B40926F3-50EC-CD4D-A386-6283E51955CB}">
      <dgm:prSet/>
      <dgm:spPr/>
      <dgm:t>
        <a:bodyPr/>
        <a:lstStyle/>
        <a:p>
          <a:endParaRPr lang="en-GB"/>
        </a:p>
      </dgm:t>
    </dgm:pt>
    <dgm:pt modelId="{935EBE18-1D60-5D4F-8ED5-E5EF1B0D05CD}">
      <dgm:prSet phldrT="[Text]"/>
      <dgm:spPr/>
      <dgm:t>
        <a:bodyPr/>
        <a:lstStyle/>
        <a:p>
          <a:r>
            <a:rPr lang="en-GB" spc="125" dirty="0">
              <a:solidFill>
                <a:schemeClr val="bg1"/>
              </a:solidFill>
              <a:latin typeface="Arial Narrow"/>
              <a:cs typeface="Arial Narrow"/>
            </a:rPr>
            <a:t>Health-</a:t>
          </a:r>
          <a:r>
            <a:rPr lang="en-GB" spc="110" dirty="0">
              <a:solidFill>
                <a:schemeClr val="bg1"/>
              </a:solidFill>
              <a:latin typeface="Arial Narrow"/>
              <a:cs typeface="Arial Narrow"/>
            </a:rPr>
            <a:t>Tech</a:t>
          </a:r>
          <a:r>
            <a:rPr lang="en-GB" spc="85" dirty="0">
              <a:solidFill>
                <a:schemeClr val="bg1"/>
              </a:solidFill>
              <a:latin typeface="Arial Narrow"/>
              <a:cs typeface="Arial Narrow"/>
            </a:rPr>
            <a:t> </a:t>
          </a:r>
          <a:r>
            <a:rPr lang="en-GB" spc="145" dirty="0">
              <a:solidFill>
                <a:schemeClr val="bg1"/>
              </a:solidFill>
              <a:latin typeface="Arial Narrow"/>
              <a:cs typeface="Arial Narrow"/>
            </a:rPr>
            <a:t>Startups</a:t>
          </a:r>
          <a:r>
            <a:rPr lang="en-GB" spc="135" dirty="0">
              <a:solidFill>
                <a:schemeClr val="bg1"/>
              </a:solidFill>
              <a:latin typeface="Arial Narrow"/>
              <a:cs typeface="Arial Narrow"/>
            </a:rPr>
            <a:t> </a:t>
          </a:r>
          <a:endParaRPr lang="en-GB" dirty="0">
            <a:solidFill>
              <a:schemeClr val="bg1"/>
            </a:solidFill>
          </a:endParaRPr>
        </a:p>
      </dgm:t>
    </dgm:pt>
    <dgm:pt modelId="{A5178874-6BCA-904D-843A-A8A45EDFF25D}" type="parTrans" cxnId="{50896738-F411-044E-9C08-F28DCB1086FA}">
      <dgm:prSet/>
      <dgm:spPr/>
      <dgm:t>
        <a:bodyPr/>
        <a:lstStyle/>
        <a:p>
          <a:endParaRPr lang="en-GB"/>
        </a:p>
      </dgm:t>
    </dgm:pt>
    <dgm:pt modelId="{31D789A9-0F83-D04E-86AD-836CCAF765ED}" type="sibTrans" cxnId="{50896738-F411-044E-9C08-F28DCB1086FA}">
      <dgm:prSet/>
      <dgm:spPr/>
      <dgm:t>
        <a:bodyPr/>
        <a:lstStyle/>
        <a:p>
          <a:endParaRPr lang="en-GB"/>
        </a:p>
      </dgm:t>
    </dgm:pt>
    <dgm:pt modelId="{F8E3FF88-2D73-EC4C-9FDC-79A296105038}">
      <dgm:prSet phldrT="[Text]"/>
      <dgm:spPr/>
      <dgm:t>
        <a:bodyPr/>
        <a:lstStyle/>
        <a:p>
          <a:pPr>
            <a:buClr>
              <a:srgbClr val="F48E7B"/>
            </a:buClr>
            <a:buFont typeface="Arial"/>
            <a:buChar char="•"/>
          </a:pPr>
          <a:r>
            <a:rPr lang="en-GB" sz="2400" kern="1200" spc="85" dirty="0">
              <a:solidFill>
                <a:srgbClr val="09283E"/>
              </a:solidFill>
              <a:latin typeface="Arial Narrow"/>
              <a:cs typeface="Arial Narrow"/>
            </a:rPr>
            <a:t>(fall-</a:t>
          </a:r>
          <a:r>
            <a:rPr lang="en-GB" sz="2400" kern="1200" spc="145" dirty="0">
              <a:solidFill>
                <a:srgbClr val="09283E"/>
              </a:solidFill>
              <a:latin typeface="Arial Narrow"/>
              <a:cs typeface="Arial Narrow"/>
            </a:rPr>
            <a:t>detection</a:t>
          </a:r>
          <a:r>
            <a:rPr lang="en-GB" sz="2400" kern="1200" spc="90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400" kern="1200" spc="140" dirty="0">
              <a:solidFill>
                <a:srgbClr val="09283E"/>
              </a:solidFill>
              <a:latin typeface="Arial Narrow"/>
              <a:cs typeface="Arial Narrow"/>
            </a:rPr>
            <a:t>wearables,</a:t>
          </a:r>
          <a:r>
            <a:rPr lang="en-GB" sz="2400" kern="1200" spc="114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400" kern="1200" spc="170" dirty="0">
              <a:solidFill>
                <a:srgbClr val="09283E"/>
              </a:solidFill>
              <a:latin typeface="Arial Narrow"/>
              <a:cs typeface="Arial Narrow"/>
            </a:rPr>
            <a:t>smart</a:t>
          </a:r>
          <a:r>
            <a:rPr lang="en-GB" sz="2400" kern="1200" spc="100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400" kern="1200" spc="114" dirty="0">
              <a:solidFill>
                <a:srgbClr val="09283E"/>
              </a:solidFill>
              <a:latin typeface="Arial Narrow"/>
              <a:cs typeface="Arial Narrow"/>
            </a:rPr>
            <a:t>walkers)</a:t>
          </a:r>
          <a:endParaRPr lang="en-GB" sz="2400" kern="1200" dirty="0"/>
        </a:p>
      </dgm:t>
    </dgm:pt>
    <dgm:pt modelId="{DF89D837-2DAF-CD49-BA13-7090A56E30AC}" type="parTrans" cxnId="{5D0FE1CF-A31F-A047-8E79-4657058CE5C3}">
      <dgm:prSet/>
      <dgm:spPr/>
      <dgm:t>
        <a:bodyPr/>
        <a:lstStyle/>
        <a:p>
          <a:endParaRPr lang="en-GB"/>
        </a:p>
      </dgm:t>
    </dgm:pt>
    <dgm:pt modelId="{9E6056F5-553B-684A-AA8B-02F1221868BB}" type="sibTrans" cxnId="{5D0FE1CF-A31F-A047-8E79-4657058CE5C3}">
      <dgm:prSet/>
      <dgm:spPr/>
      <dgm:t>
        <a:bodyPr/>
        <a:lstStyle/>
        <a:p>
          <a:endParaRPr lang="en-GB"/>
        </a:p>
      </dgm:t>
    </dgm:pt>
    <dgm:pt modelId="{86D51470-8A24-454B-A313-837661154ECB}">
      <dgm:prSet phldrT="[Text]" custT="1"/>
      <dgm:spPr/>
      <dgm:t>
        <a:bodyPr/>
        <a:lstStyle/>
        <a:p>
          <a:pPr>
            <a:buClr>
              <a:srgbClr val="F48E7B"/>
            </a:buClr>
            <a:buFont typeface="Arial"/>
            <a:buChar char="•"/>
          </a:pPr>
          <a:r>
            <a:rPr lang="en-GB" sz="2200" kern="1200" spc="140" dirty="0">
              <a:solidFill>
                <a:srgbClr val="155463">
                  <a:lumMod val="60000"/>
                  <a:lumOff val="40000"/>
                </a:srgbClr>
              </a:solidFill>
              <a:latin typeface="Arial Narrow"/>
              <a:ea typeface="+mn-ea"/>
              <a:cs typeface="Arial Narrow"/>
            </a:rPr>
            <a:t> Great content, but not specifically tailored for the elderly, and lacks mobility integration.</a:t>
          </a:r>
        </a:p>
      </dgm:t>
    </dgm:pt>
    <dgm:pt modelId="{C5E4D0A3-7915-AC4E-8663-C24B8AD9E9B3}" type="parTrans" cxnId="{AAC09008-FC6E-764E-A151-E8AC91A6A986}">
      <dgm:prSet/>
      <dgm:spPr/>
      <dgm:t>
        <a:bodyPr/>
        <a:lstStyle/>
        <a:p>
          <a:endParaRPr lang="en-GB"/>
        </a:p>
      </dgm:t>
    </dgm:pt>
    <dgm:pt modelId="{A3239BAB-264B-3540-A305-13DCD0FE73E2}" type="sibTrans" cxnId="{AAC09008-FC6E-764E-A151-E8AC91A6A986}">
      <dgm:prSet/>
      <dgm:spPr/>
      <dgm:t>
        <a:bodyPr/>
        <a:lstStyle/>
        <a:p>
          <a:endParaRPr lang="en-GB"/>
        </a:p>
      </dgm:t>
    </dgm:pt>
    <dgm:pt modelId="{6069E13E-A128-B846-A8BD-2B3B64568DEF}">
      <dgm:prSet phldrT="[Text]" custT="1"/>
      <dgm:spPr/>
      <dgm:t>
        <a:bodyPr/>
        <a:lstStyle/>
        <a:p>
          <a:pPr>
            <a:buClr>
              <a:srgbClr val="F48E7B"/>
            </a:buClr>
            <a:buFont typeface="Arial"/>
            <a:buChar char="•"/>
          </a:pPr>
          <a:r>
            <a:rPr lang="en-GB" sz="2200" kern="1200" spc="140" dirty="0">
              <a:solidFill>
                <a:srgbClr val="155463">
                  <a:lumMod val="60000"/>
                  <a:lumOff val="40000"/>
                </a:srgbClr>
              </a:solidFill>
              <a:latin typeface="Arial Narrow"/>
              <a:ea typeface="+mn-ea"/>
              <a:cs typeface="Arial Narrow"/>
            </a:rPr>
            <a:t>Narrow focus (sensors only), no fun/social engagement.</a:t>
          </a:r>
        </a:p>
      </dgm:t>
    </dgm:pt>
    <dgm:pt modelId="{6A8C3C74-FB63-A24D-BD1B-C4D0623AAF70}" type="parTrans" cxnId="{D0210B3E-3EDE-964B-B07D-BCDA3C7584F6}">
      <dgm:prSet/>
      <dgm:spPr/>
      <dgm:t>
        <a:bodyPr/>
        <a:lstStyle/>
        <a:p>
          <a:endParaRPr lang="en-GB"/>
        </a:p>
      </dgm:t>
    </dgm:pt>
    <dgm:pt modelId="{0C9EF636-25C3-0343-B3C9-47F55BBD9943}" type="sibTrans" cxnId="{D0210B3E-3EDE-964B-B07D-BCDA3C7584F6}">
      <dgm:prSet/>
      <dgm:spPr/>
      <dgm:t>
        <a:bodyPr/>
        <a:lstStyle/>
        <a:p>
          <a:endParaRPr lang="en-GB"/>
        </a:p>
      </dgm:t>
    </dgm:pt>
    <dgm:pt modelId="{D4B6D169-0F28-EA42-916B-E01908DF4887}">
      <dgm:prSet/>
      <dgm:spPr/>
      <dgm:t>
        <a:bodyPr/>
        <a:lstStyle/>
        <a:p>
          <a:pPr>
            <a:buClr>
              <a:srgbClr val="F48E7B"/>
            </a:buClr>
            <a:buFont typeface="Arial"/>
            <a:buChar char="•"/>
          </a:pPr>
          <a:r>
            <a:rPr lang="en-GB" spc="150" dirty="0">
              <a:solidFill>
                <a:srgbClr val="09283E"/>
              </a:solidFill>
              <a:latin typeface="Arial Narrow"/>
              <a:cs typeface="Arial Narrow"/>
            </a:rPr>
            <a:t>(</a:t>
          </a:r>
          <a:r>
            <a:rPr lang="en-GB" spc="150" dirty="0" err="1">
              <a:solidFill>
                <a:srgbClr val="09283E"/>
              </a:solidFill>
              <a:latin typeface="Arial Narrow"/>
              <a:cs typeface="Arial Narrow"/>
            </a:rPr>
            <a:t>Rebotec</a:t>
          </a:r>
          <a:r>
            <a:rPr lang="en-GB" spc="150" dirty="0">
              <a:solidFill>
                <a:srgbClr val="09283E"/>
              </a:solidFill>
              <a:latin typeface="Arial Narrow"/>
              <a:cs typeface="Arial Narrow"/>
            </a:rPr>
            <a:t>,</a:t>
          </a:r>
          <a:r>
            <a:rPr lang="en-GB" spc="120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pc="130" dirty="0">
              <a:solidFill>
                <a:srgbClr val="09283E"/>
              </a:solidFill>
              <a:latin typeface="Arial Narrow"/>
              <a:cs typeface="Arial Narrow"/>
            </a:rPr>
            <a:t>Drive</a:t>
          </a:r>
          <a:r>
            <a:rPr lang="en-GB" spc="100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pc="105" dirty="0">
              <a:solidFill>
                <a:srgbClr val="09283E"/>
              </a:solidFill>
              <a:latin typeface="Arial Narrow"/>
              <a:cs typeface="Arial Narrow"/>
            </a:rPr>
            <a:t>DeVilbiss,</a:t>
          </a:r>
          <a:r>
            <a:rPr lang="en-GB" spc="150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pc="95" dirty="0" err="1">
              <a:solidFill>
                <a:srgbClr val="09283E"/>
              </a:solidFill>
              <a:latin typeface="Arial Narrow"/>
              <a:cs typeface="Arial Narrow"/>
            </a:rPr>
            <a:t>Topro</a:t>
          </a:r>
          <a:r>
            <a:rPr lang="en-GB" spc="95" dirty="0">
              <a:solidFill>
                <a:srgbClr val="09283E"/>
              </a:solidFill>
              <a:latin typeface="Arial Narrow"/>
              <a:cs typeface="Arial Narrow"/>
            </a:rPr>
            <a:t>)</a:t>
          </a:r>
          <a:r>
            <a:rPr lang="en-GB" spc="145" dirty="0">
              <a:solidFill>
                <a:srgbClr val="09283E"/>
              </a:solidFill>
              <a:latin typeface="Arial Narrow"/>
              <a:cs typeface="Arial Narrow"/>
            </a:rPr>
            <a:t>Strong</a:t>
          </a:r>
          <a:r>
            <a:rPr lang="en-GB" spc="135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pc="120" dirty="0">
              <a:solidFill>
                <a:srgbClr val="09283E"/>
              </a:solidFill>
              <a:latin typeface="Arial Narrow"/>
              <a:cs typeface="Arial Narrow"/>
            </a:rPr>
            <a:t>distribution.</a:t>
          </a:r>
          <a:endParaRPr lang="en-GB" dirty="0"/>
        </a:p>
      </dgm:t>
    </dgm:pt>
    <dgm:pt modelId="{EFAE5F3F-4951-1E4D-8C74-5FC5F2DB4904}" type="parTrans" cxnId="{5FE47510-334A-B947-8020-8978226038DB}">
      <dgm:prSet/>
      <dgm:spPr/>
      <dgm:t>
        <a:bodyPr/>
        <a:lstStyle/>
        <a:p>
          <a:endParaRPr lang="en-GB"/>
        </a:p>
      </dgm:t>
    </dgm:pt>
    <dgm:pt modelId="{CB431BB3-A662-3D40-94F1-64AD05533B55}" type="sibTrans" cxnId="{5FE47510-334A-B947-8020-8978226038DB}">
      <dgm:prSet/>
      <dgm:spPr/>
      <dgm:t>
        <a:bodyPr/>
        <a:lstStyle/>
        <a:p>
          <a:endParaRPr lang="en-GB"/>
        </a:p>
      </dgm:t>
    </dgm:pt>
    <dgm:pt modelId="{89A0D3CE-3D1E-F149-B4BC-C7481CE0CEBA}">
      <dgm:prSet/>
      <dgm:spPr/>
      <dgm:t>
        <a:bodyPr/>
        <a:lstStyle/>
        <a:p>
          <a:r>
            <a:rPr lang="en-GB" spc="114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Only</a:t>
          </a:r>
          <a:r>
            <a:rPr lang="en-GB" spc="65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 </a:t>
          </a:r>
          <a:r>
            <a:rPr lang="en-GB" spc="140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focuses</a:t>
          </a:r>
          <a:r>
            <a:rPr lang="en-GB" spc="135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 </a:t>
          </a:r>
          <a:r>
            <a:rPr lang="en-GB" spc="140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on</a:t>
          </a:r>
          <a:r>
            <a:rPr lang="en-GB" spc="90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 </a:t>
          </a:r>
          <a:r>
            <a:rPr lang="en-GB" spc="145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hardware</a:t>
          </a:r>
          <a:endParaRPr lang="en-GB" dirty="0"/>
        </a:p>
      </dgm:t>
    </dgm:pt>
    <dgm:pt modelId="{3EF2462B-4A23-824D-B229-B5AF766AA81E}" type="parTrans" cxnId="{41F1B33D-6547-C541-9687-67845879D995}">
      <dgm:prSet/>
      <dgm:spPr/>
      <dgm:t>
        <a:bodyPr/>
        <a:lstStyle/>
        <a:p>
          <a:endParaRPr lang="en-GB"/>
        </a:p>
      </dgm:t>
    </dgm:pt>
    <dgm:pt modelId="{A35EEE9C-0BBE-604A-952E-C616F547E3D2}" type="sibTrans" cxnId="{41F1B33D-6547-C541-9687-67845879D995}">
      <dgm:prSet/>
      <dgm:spPr/>
      <dgm:t>
        <a:bodyPr/>
        <a:lstStyle/>
        <a:p>
          <a:endParaRPr lang="en-GB"/>
        </a:p>
      </dgm:t>
    </dgm:pt>
    <dgm:pt modelId="{D42B47E8-4912-064A-9524-60A0AF91349D}">
      <dgm:prSet/>
      <dgm:spPr/>
      <dgm:t>
        <a:bodyPr/>
        <a:lstStyle/>
        <a:p>
          <a:r>
            <a:rPr lang="en-GB" dirty="0"/>
            <a:t>Traditional Rollator Companies </a:t>
          </a:r>
          <a:endParaRPr lang="en-DE" dirty="0"/>
        </a:p>
      </dgm:t>
    </dgm:pt>
    <dgm:pt modelId="{C17BF63F-E9FE-0A44-92C7-53A7EA9B5FCE}" type="sibTrans" cxnId="{87F77788-4333-0C47-865C-D7215956BA41}">
      <dgm:prSet/>
      <dgm:spPr/>
      <dgm:t>
        <a:bodyPr/>
        <a:lstStyle/>
        <a:p>
          <a:endParaRPr lang="en-GB"/>
        </a:p>
      </dgm:t>
    </dgm:pt>
    <dgm:pt modelId="{9A3197F8-36B9-4E4D-80EF-5D5CE98C204B}" type="parTrans" cxnId="{87F77788-4333-0C47-865C-D7215956BA41}">
      <dgm:prSet/>
      <dgm:spPr/>
      <dgm:t>
        <a:bodyPr/>
        <a:lstStyle/>
        <a:p>
          <a:endParaRPr lang="en-GB"/>
        </a:p>
      </dgm:t>
    </dgm:pt>
    <dgm:pt modelId="{19333291-0D35-5E47-B286-204EB2DBE781}" type="pres">
      <dgm:prSet presAssocID="{5D372210-92F3-DE43-A4C9-7F4AC5D6AAB6}" presName="Name0" presStyleCnt="0">
        <dgm:presLayoutVars>
          <dgm:dir/>
          <dgm:animLvl val="lvl"/>
          <dgm:resizeHandles val="exact"/>
        </dgm:presLayoutVars>
      </dgm:prSet>
      <dgm:spPr/>
    </dgm:pt>
    <dgm:pt modelId="{B4DF513B-A31B-5844-9E0F-6C29BFA3A430}" type="pres">
      <dgm:prSet presAssocID="{D42B47E8-4912-064A-9524-60A0AF91349D}" presName="composite" presStyleCnt="0"/>
      <dgm:spPr/>
    </dgm:pt>
    <dgm:pt modelId="{BAC84C10-4605-A746-88BD-5C6015ECC656}" type="pres">
      <dgm:prSet presAssocID="{D42B47E8-4912-064A-9524-60A0AF91349D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F5AA2B0-BB2B-3E45-8948-2598A941776F}" type="pres">
      <dgm:prSet presAssocID="{D42B47E8-4912-064A-9524-60A0AF91349D}" presName="desTx" presStyleLbl="alignAccFollowNode1" presStyleIdx="0" presStyleCnt="3">
        <dgm:presLayoutVars>
          <dgm:bulletEnabled val="1"/>
        </dgm:presLayoutVars>
      </dgm:prSet>
      <dgm:spPr/>
    </dgm:pt>
    <dgm:pt modelId="{A12984C4-2201-6D4F-88CC-DC9C06128515}" type="pres">
      <dgm:prSet presAssocID="{C17BF63F-E9FE-0A44-92C7-53A7EA9B5FCE}" presName="space" presStyleCnt="0"/>
      <dgm:spPr/>
    </dgm:pt>
    <dgm:pt modelId="{266C9C4F-3444-9947-81D5-8BF9DE8145A0}" type="pres">
      <dgm:prSet presAssocID="{845EFD95-5AEC-6C43-9BB7-A028390E58C7}" presName="composite" presStyleCnt="0"/>
      <dgm:spPr/>
    </dgm:pt>
    <dgm:pt modelId="{2D5A6553-814F-1D46-B97A-20116D15B561}" type="pres">
      <dgm:prSet presAssocID="{845EFD95-5AEC-6C43-9BB7-A028390E58C7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52110CED-3FF0-4C48-A96A-9D2799FB3EE9}" type="pres">
      <dgm:prSet presAssocID="{845EFD95-5AEC-6C43-9BB7-A028390E58C7}" presName="desTx" presStyleLbl="alignAccFollowNode1" presStyleIdx="1" presStyleCnt="3">
        <dgm:presLayoutVars>
          <dgm:bulletEnabled val="1"/>
        </dgm:presLayoutVars>
      </dgm:prSet>
      <dgm:spPr/>
    </dgm:pt>
    <dgm:pt modelId="{6DE8D9AB-6A65-A042-8643-80F2CF1D5D91}" type="pres">
      <dgm:prSet presAssocID="{63B43D15-9690-1448-BCEF-8D8ED2D70306}" presName="space" presStyleCnt="0"/>
      <dgm:spPr/>
    </dgm:pt>
    <dgm:pt modelId="{7EB13B0D-EB76-224A-AC49-C2E537547514}" type="pres">
      <dgm:prSet presAssocID="{935EBE18-1D60-5D4F-8ED5-E5EF1B0D05CD}" presName="composite" presStyleCnt="0"/>
      <dgm:spPr/>
    </dgm:pt>
    <dgm:pt modelId="{B140DC31-E7A8-874A-9863-7D59837E490D}" type="pres">
      <dgm:prSet presAssocID="{935EBE18-1D60-5D4F-8ED5-E5EF1B0D05CD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9DEC6B6E-74C1-5B45-9633-FB0A4C6B8BFC}" type="pres">
      <dgm:prSet presAssocID="{935EBE18-1D60-5D4F-8ED5-E5EF1B0D05CD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AAC09008-FC6E-764E-A151-E8AC91A6A986}" srcId="{845EFD95-5AEC-6C43-9BB7-A028390E58C7}" destId="{86D51470-8A24-454B-A313-837661154ECB}" srcOrd="1" destOrd="0" parTransId="{C5E4D0A3-7915-AC4E-8663-C24B8AD9E9B3}" sibTransId="{A3239BAB-264B-3540-A305-13DCD0FE73E2}"/>
    <dgm:cxn modelId="{5FE47510-334A-B947-8020-8978226038DB}" srcId="{D42B47E8-4912-064A-9524-60A0AF91349D}" destId="{D4B6D169-0F28-EA42-916B-E01908DF4887}" srcOrd="0" destOrd="0" parTransId="{EFAE5F3F-4951-1E4D-8C74-5FC5F2DB4904}" sibTransId="{CB431BB3-A662-3D40-94F1-64AD05533B55}"/>
    <dgm:cxn modelId="{25547C31-56DD-584E-9353-4F32F4A31A91}" type="presOf" srcId="{F8E3FF88-2D73-EC4C-9FDC-79A296105038}" destId="{9DEC6B6E-74C1-5B45-9633-FB0A4C6B8BFC}" srcOrd="0" destOrd="0" presId="urn:microsoft.com/office/officeart/2005/8/layout/hList1"/>
    <dgm:cxn modelId="{50896738-F411-044E-9C08-F28DCB1086FA}" srcId="{5D372210-92F3-DE43-A4C9-7F4AC5D6AAB6}" destId="{935EBE18-1D60-5D4F-8ED5-E5EF1B0D05CD}" srcOrd="2" destOrd="0" parTransId="{A5178874-6BCA-904D-843A-A8A45EDFF25D}" sibTransId="{31D789A9-0F83-D04E-86AD-836CCAF765ED}"/>
    <dgm:cxn modelId="{41F1B33D-6547-C541-9687-67845879D995}" srcId="{D42B47E8-4912-064A-9524-60A0AF91349D}" destId="{89A0D3CE-3D1E-F149-B4BC-C7481CE0CEBA}" srcOrd="1" destOrd="0" parTransId="{3EF2462B-4A23-824D-B229-B5AF766AA81E}" sibTransId="{A35EEE9C-0BBE-604A-952E-C616F547E3D2}"/>
    <dgm:cxn modelId="{D0210B3E-3EDE-964B-B07D-BCDA3C7584F6}" srcId="{935EBE18-1D60-5D4F-8ED5-E5EF1B0D05CD}" destId="{6069E13E-A128-B846-A8BD-2B3B64568DEF}" srcOrd="1" destOrd="0" parTransId="{6A8C3C74-FB63-A24D-BD1B-C4D0623AAF70}" sibTransId="{0C9EF636-25C3-0343-B3C9-47F55BBD9943}"/>
    <dgm:cxn modelId="{E773FF44-74BA-5840-8AE4-745F81B72AE7}" type="presOf" srcId="{845EFD95-5AEC-6C43-9BB7-A028390E58C7}" destId="{2D5A6553-814F-1D46-B97A-20116D15B561}" srcOrd="0" destOrd="0" presId="urn:microsoft.com/office/officeart/2005/8/layout/hList1"/>
    <dgm:cxn modelId="{FD14A65D-F2A4-AB4F-A9A6-9B4E4E8071FE}" type="presOf" srcId="{D4B6D169-0F28-EA42-916B-E01908DF4887}" destId="{CF5AA2B0-BB2B-3E45-8948-2598A941776F}" srcOrd="0" destOrd="0" presId="urn:microsoft.com/office/officeart/2005/8/layout/hList1"/>
    <dgm:cxn modelId="{FD2B7673-335D-6748-ABEE-45019EF2FDA9}" type="presOf" srcId="{6069E13E-A128-B846-A8BD-2B3B64568DEF}" destId="{9DEC6B6E-74C1-5B45-9633-FB0A4C6B8BFC}" srcOrd="0" destOrd="1" presId="urn:microsoft.com/office/officeart/2005/8/layout/hList1"/>
    <dgm:cxn modelId="{87F77788-4333-0C47-865C-D7215956BA41}" srcId="{5D372210-92F3-DE43-A4C9-7F4AC5D6AAB6}" destId="{D42B47E8-4912-064A-9524-60A0AF91349D}" srcOrd="0" destOrd="0" parTransId="{9A3197F8-36B9-4E4D-80EF-5D5CE98C204B}" sibTransId="{C17BF63F-E9FE-0A44-92C7-53A7EA9B5FCE}"/>
    <dgm:cxn modelId="{F93E3092-EFDC-1944-9F89-7D83CE7709FE}" type="presOf" srcId="{86D51470-8A24-454B-A313-837661154ECB}" destId="{52110CED-3FF0-4C48-A96A-9D2799FB3EE9}" srcOrd="0" destOrd="1" presId="urn:microsoft.com/office/officeart/2005/8/layout/hList1"/>
    <dgm:cxn modelId="{03BA73A4-5F61-8E45-94DB-636ED298E37B}" type="presOf" srcId="{633DD099-483E-AF4C-B247-C9106BAB0F5C}" destId="{52110CED-3FF0-4C48-A96A-9D2799FB3EE9}" srcOrd="0" destOrd="0" presId="urn:microsoft.com/office/officeart/2005/8/layout/hList1"/>
    <dgm:cxn modelId="{229BB5BF-FC20-F14D-9FDC-725336AF9864}" srcId="{5D372210-92F3-DE43-A4C9-7F4AC5D6AAB6}" destId="{845EFD95-5AEC-6C43-9BB7-A028390E58C7}" srcOrd="1" destOrd="0" parTransId="{2B0ABCD5-E1E1-A246-B6BB-30D86FFB4518}" sibTransId="{63B43D15-9690-1448-BCEF-8D8ED2D70306}"/>
    <dgm:cxn modelId="{CD624AC7-B039-CA4D-B14C-3B6D12FA122F}" type="presOf" srcId="{89A0D3CE-3D1E-F149-B4BC-C7481CE0CEBA}" destId="{CF5AA2B0-BB2B-3E45-8948-2598A941776F}" srcOrd="0" destOrd="1" presId="urn:microsoft.com/office/officeart/2005/8/layout/hList1"/>
    <dgm:cxn modelId="{5D0FE1CF-A31F-A047-8E79-4657058CE5C3}" srcId="{935EBE18-1D60-5D4F-8ED5-E5EF1B0D05CD}" destId="{F8E3FF88-2D73-EC4C-9FDC-79A296105038}" srcOrd="0" destOrd="0" parTransId="{DF89D837-2DAF-CD49-BA13-7090A56E30AC}" sibTransId="{9E6056F5-553B-684A-AA8B-02F1221868BB}"/>
    <dgm:cxn modelId="{1F14BAD2-33D2-144C-BA60-3D89F15D1A9E}" type="presOf" srcId="{5D372210-92F3-DE43-A4C9-7F4AC5D6AAB6}" destId="{19333291-0D35-5E47-B286-204EB2DBE781}" srcOrd="0" destOrd="0" presId="urn:microsoft.com/office/officeart/2005/8/layout/hList1"/>
    <dgm:cxn modelId="{032E30EB-E226-264A-A389-E41DF34E18D6}" type="presOf" srcId="{935EBE18-1D60-5D4F-8ED5-E5EF1B0D05CD}" destId="{B140DC31-E7A8-874A-9863-7D59837E490D}" srcOrd="0" destOrd="0" presId="urn:microsoft.com/office/officeart/2005/8/layout/hList1"/>
    <dgm:cxn modelId="{B40926F3-50EC-CD4D-A386-6283E51955CB}" srcId="{845EFD95-5AEC-6C43-9BB7-A028390E58C7}" destId="{633DD099-483E-AF4C-B247-C9106BAB0F5C}" srcOrd="0" destOrd="0" parTransId="{40D15F56-708E-0849-9ECB-E72F4A34DDD4}" sibTransId="{ACC449D7-8F79-9C4E-A135-50C21F831E65}"/>
    <dgm:cxn modelId="{2446F9F7-BB29-5049-BDE2-3AF2E9A0D17C}" type="presOf" srcId="{D42B47E8-4912-064A-9524-60A0AF91349D}" destId="{BAC84C10-4605-A746-88BD-5C6015ECC656}" srcOrd="0" destOrd="0" presId="urn:microsoft.com/office/officeart/2005/8/layout/hList1"/>
    <dgm:cxn modelId="{202D861C-BCC0-634E-AFC4-3189331418D6}" type="presParOf" srcId="{19333291-0D35-5E47-B286-204EB2DBE781}" destId="{B4DF513B-A31B-5844-9E0F-6C29BFA3A430}" srcOrd="0" destOrd="0" presId="urn:microsoft.com/office/officeart/2005/8/layout/hList1"/>
    <dgm:cxn modelId="{2DB9111A-D4DE-4443-BA65-CE7E3A8E4201}" type="presParOf" srcId="{B4DF513B-A31B-5844-9E0F-6C29BFA3A430}" destId="{BAC84C10-4605-A746-88BD-5C6015ECC656}" srcOrd="0" destOrd="0" presId="urn:microsoft.com/office/officeart/2005/8/layout/hList1"/>
    <dgm:cxn modelId="{04A9D037-7437-5540-A653-AB5278D32800}" type="presParOf" srcId="{B4DF513B-A31B-5844-9E0F-6C29BFA3A430}" destId="{CF5AA2B0-BB2B-3E45-8948-2598A941776F}" srcOrd="1" destOrd="0" presId="urn:microsoft.com/office/officeart/2005/8/layout/hList1"/>
    <dgm:cxn modelId="{8B60B7BF-5346-8041-981E-F6F303CC24CF}" type="presParOf" srcId="{19333291-0D35-5E47-B286-204EB2DBE781}" destId="{A12984C4-2201-6D4F-88CC-DC9C06128515}" srcOrd="1" destOrd="0" presId="urn:microsoft.com/office/officeart/2005/8/layout/hList1"/>
    <dgm:cxn modelId="{88E8EB15-8B39-1D47-A448-2965AFB5668F}" type="presParOf" srcId="{19333291-0D35-5E47-B286-204EB2DBE781}" destId="{266C9C4F-3444-9947-81D5-8BF9DE8145A0}" srcOrd="2" destOrd="0" presId="urn:microsoft.com/office/officeart/2005/8/layout/hList1"/>
    <dgm:cxn modelId="{97E1E6C3-DE34-8A4A-9E4A-CF4A8F0304E6}" type="presParOf" srcId="{266C9C4F-3444-9947-81D5-8BF9DE8145A0}" destId="{2D5A6553-814F-1D46-B97A-20116D15B561}" srcOrd="0" destOrd="0" presId="urn:microsoft.com/office/officeart/2005/8/layout/hList1"/>
    <dgm:cxn modelId="{C677379D-4F8B-754C-B799-0E1E0AA11B74}" type="presParOf" srcId="{266C9C4F-3444-9947-81D5-8BF9DE8145A0}" destId="{52110CED-3FF0-4C48-A96A-9D2799FB3EE9}" srcOrd="1" destOrd="0" presId="urn:microsoft.com/office/officeart/2005/8/layout/hList1"/>
    <dgm:cxn modelId="{D2780B5C-B668-A146-8F6A-E3A07737EA30}" type="presParOf" srcId="{19333291-0D35-5E47-B286-204EB2DBE781}" destId="{6DE8D9AB-6A65-A042-8643-80F2CF1D5D91}" srcOrd="3" destOrd="0" presId="urn:microsoft.com/office/officeart/2005/8/layout/hList1"/>
    <dgm:cxn modelId="{91A68953-8974-4046-A60C-EC542A8A9BD4}" type="presParOf" srcId="{19333291-0D35-5E47-B286-204EB2DBE781}" destId="{7EB13B0D-EB76-224A-AC49-C2E537547514}" srcOrd="4" destOrd="0" presId="urn:microsoft.com/office/officeart/2005/8/layout/hList1"/>
    <dgm:cxn modelId="{88309B82-5721-E445-BB10-0A90101CD416}" type="presParOf" srcId="{7EB13B0D-EB76-224A-AC49-C2E537547514}" destId="{B140DC31-E7A8-874A-9863-7D59837E490D}" srcOrd="0" destOrd="0" presId="urn:microsoft.com/office/officeart/2005/8/layout/hList1"/>
    <dgm:cxn modelId="{113D1864-935B-1140-BE41-6C6E03450240}" type="presParOf" srcId="{7EB13B0D-EB76-224A-AC49-C2E537547514}" destId="{9DEC6B6E-74C1-5B45-9633-FB0A4C6B8BF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C84C10-4605-A746-88BD-5C6015ECC656}">
      <dsp:nvSpPr>
        <dsp:cNvPr id="0" name=""/>
        <dsp:cNvSpPr/>
      </dsp:nvSpPr>
      <dsp:spPr>
        <a:xfrm>
          <a:off x="3262" y="6267"/>
          <a:ext cx="3180754" cy="927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Traditional Rollator Companies </a:t>
          </a:r>
          <a:endParaRPr lang="en-DE" sz="2500" kern="1200" dirty="0"/>
        </a:p>
      </dsp:txBody>
      <dsp:txXfrm>
        <a:off x="3262" y="6267"/>
        <a:ext cx="3180754" cy="927113"/>
      </dsp:txXfrm>
    </dsp:sp>
    <dsp:sp modelId="{CF5AA2B0-BB2B-3E45-8948-2598A941776F}">
      <dsp:nvSpPr>
        <dsp:cNvPr id="0" name=""/>
        <dsp:cNvSpPr/>
      </dsp:nvSpPr>
      <dsp:spPr>
        <a:xfrm>
          <a:off x="3262" y="933380"/>
          <a:ext cx="3180754" cy="270210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F48E7B"/>
            </a:buClr>
            <a:buFont typeface="Arial"/>
            <a:buChar char="•"/>
          </a:pPr>
          <a:r>
            <a:rPr lang="en-GB" sz="2500" kern="1200" spc="150" dirty="0">
              <a:solidFill>
                <a:srgbClr val="09283E"/>
              </a:solidFill>
              <a:latin typeface="Arial Narrow"/>
              <a:cs typeface="Arial Narrow"/>
            </a:rPr>
            <a:t>(</a:t>
          </a:r>
          <a:r>
            <a:rPr lang="en-GB" sz="2500" kern="1200" spc="150" dirty="0" err="1">
              <a:solidFill>
                <a:srgbClr val="09283E"/>
              </a:solidFill>
              <a:latin typeface="Arial Narrow"/>
              <a:cs typeface="Arial Narrow"/>
            </a:rPr>
            <a:t>Rebotec</a:t>
          </a:r>
          <a:r>
            <a:rPr lang="en-GB" sz="2500" kern="1200" spc="150" dirty="0">
              <a:solidFill>
                <a:srgbClr val="09283E"/>
              </a:solidFill>
              <a:latin typeface="Arial Narrow"/>
              <a:cs typeface="Arial Narrow"/>
            </a:rPr>
            <a:t>,</a:t>
          </a:r>
          <a:r>
            <a:rPr lang="en-GB" sz="2500" kern="1200" spc="120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500" kern="1200" spc="130" dirty="0">
              <a:solidFill>
                <a:srgbClr val="09283E"/>
              </a:solidFill>
              <a:latin typeface="Arial Narrow"/>
              <a:cs typeface="Arial Narrow"/>
            </a:rPr>
            <a:t>Drive</a:t>
          </a:r>
          <a:r>
            <a:rPr lang="en-GB" sz="2500" kern="1200" spc="100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500" kern="1200" spc="105" dirty="0">
              <a:solidFill>
                <a:srgbClr val="09283E"/>
              </a:solidFill>
              <a:latin typeface="Arial Narrow"/>
              <a:cs typeface="Arial Narrow"/>
            </a:rPr>
            <a:t>DeVilbiss,</a:t>
          </a:r>
          <a:r>
            <a:rPr lang="en-GB" sz="2500" kern="1200" spc="150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500" kern="1200" spc="95" dirty="0" err="1">
              <a:solidFill>
                <a:srgbClr val="09283E"/>
              </a:solidFill>
              <a:latin typeface="Arial Narrow"/>
              <a:cs typeface="Arial Narrow"/>
            </a:rPr>
            <a:t>Topro</a:t>
          </a:r>
          <a:r>
            <a:rPr lang="en-GB" sz="2500" kern="1200" spc="95" dirty="0">
              <a:solidFill>
                <a:srgbClr val="09283E"/>
              </a:solidFill>
              <a:latin typeface="Arial Narrow"/>
              <a:cs typeface="Arial Narrow"/>
            </a:rPr>
            <a:t>)</a:t>
          </a:r>
          <a:r>
            <a:rPr lang="en-GB" sz="2500" kern="1200" spc="145" dirty="0">
              <a:solidFill>
                <a:srgbClr val="09283E"/>
              </a:solidFill>
              <a:latin typeface="Arial Narrow"/>
              <a:cs typeface="Arial Narrow"/>
            </a:rPr>
            <a:t>Strong</a:t>
          </a:r>
          <a:r>
            <a:rPr lang="en-GB" sz="2500" kern="1200" spc="135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500" kern="1200" spc="120" dirty="0">
              <a:solidFill>
                <a:srgbClr val="09283E"/>
              </a:solidFill>
              <a:latin typeface="Arial Narrow"/>
              <a:cs typeface="Arial Narrow"/>
            </a:rPr>
            <a:t>distribution.</a:t>
          </a:r>
          <a:endParaRPr lang="en-GB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500" kern="1200" spc="114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Only</a:t>
          </a:r>
          <a:r>
            <a:rPr lang="en-GB" sz="2500" kern="1200" spc="65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 </a:t>
          </a:r>
          <a:r>
            <a:rPr lang="en-GB" sz="2500" kern="1200" spc="140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focuses</a:t>
          </a:r>
          <a:r>
            <a:rPr lang="en-GB" sz="2500" kern="1200" spc="135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 </a:t>
          </a:r>
          <a:r>
            <a:rPr lang="en-GB" sz="2500" kern="1200" spc="140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on</a:t>
          </a:r>
          <a:r>
            <a:rPr lang="en-GB" sz="2500" kern="1200" spc="90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 </a:t>
          </a:r>
          <a:r>
            <a:rPr lang="en-GB" sz="2500" kern="1200" spc="145" dirty="0">
              <a:solidFill>
                <a:schemeClr val="accent1">
                  <a:lumMod val="60000"/>
                  <a:lumOff val="40000"/>
                </a:schemeClr>
              </a:solidFill>
              <a:latin typeface="Arial Narrow"/>
              <a:cs typeface="Arial Narrow"/>
            </a:rPr>
            <a:t>hardware</a:t>
          </a:r>
          <a:endParaRPr lang="en-GB" sz="2500" kern="1200" dirty="0"/>
        </a:p>
      </dsp:txBody>
      <dsp:txXfrm>
        <a:off x="3262" y="933380"/>
        <a:ext cx="3180754" cy="2702109"/>
      </dsp:txXfrm>
    </dsp:sp>
    <dsp:sp modelId="{2D5A6553-814F-1D46-B97A-20116D15B561}">
      <dsp:nvSpPr>
        <dsp:cNvPr id="0" name=""/>
        <dsp:cNvSpPr/>
      </dsp:nvSpPr>
      <dsp:spPr>
        <a:xfrm>
          <a:off x="3629322" y="6267"/>
          <a:ext cx="3180754" cy="927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spc="105" dirty="0">
              <a:solidFill>
                <a:schemeClr val="bg1"/>
              </a:solidFill>
              <a:latin typeface="Arial Narrow"/>
              <a:cs typeface="Arial Narrow"/>
            </a:rPr>
            <a:t>Fitness</a:t>
          </a:r>
          <a:r>
            <a:rPr lang="en-GB" sz="2500" kern="1200" spc="55" dirty="0">
              <a:solidFill>
                <a:schemeClr val="bg1"/>
              </a:solidFill>
              <a:latin typeface="Arial Narrow"/>
              <a:cs typeface="Arial Narrow"/>
            </a:rPr>
            <a:t> </a:t>
          </a:r>
          <a:r>
            <a:rPr lang="en-GB" sz="2500" kern="1200" spc="90" dirty="0">
              <a:solidFill>
                <a:schemeClr val="bg1"/>
              </a:solidFill>
              <a:latin typeface="Arial Narrow"/>
              <a:cs typeface="Arial Narrow"/>
            </a:rPr>
            <a:t>/</a:t>
          </a:r>
          <a:r>
            <a:rPr lang="en-GB" sz="2500" kern="1200" spc="110" dirty="0">
              <a:solidFill>
                <a:schemeClr val="bg1"/>
              </a:solidFill>
              <a:latin typeface="Arial Narrow"/>
              <a:cs typeface="Arial Narrow"/>
            </a:rPr>
            <a:t> Wellness</a:t>
          </a:r>
          <a:r>
            <a:rPr lang="en-GB" sz="2500" kern="1200" spc="130" dirty="0">
              <a:solidFill>
                <a:schemeClr val="bg1"/>
              </a:solidFill>
              <a:latin typeface="Arial Narrow"/>
              <a:cs typeface="Arial Narrow"/>
            </a:rPr>
            <a:t> </a:t>
          </a:r>
          <a:r>
            <a:rPr lang="en-GB" sz="2500" kern="1200" spc="170" dirty="0">
              <a:solidFill>
                <a:schemeClr val="bg1"/>
              </a:solidFill>
              <a:latin typeface="Arial Narrow"/>
              <a:cs typeface="Arial Narrow"/>
            </a:rPr>
            <a:t>Apps</a:t>
          </a:r>
          <a:r>
            <a:rPr lang="en-GB" sz="2500" kern="1200" spc="130" dirty="0">
              <a:solidFill>
                <a:schemeClr val="bg1"/>
              </a:solidFill>
              <a:latin typeface="Arial Narrow"/>
              <a:cs typeface="Arial Narrow"/>
            </a:rPr>
            <a:t> </a:t>
          </a:r>
          <a:endParaRPr lang="en-GB" sz="2500" kern="1200" dirty="0">
            <a:solidFill>
              <a:schemeClr val="bg1"/>
            </a:solidFill>
          </a:endParaRPr>
        </a:p>
      </dsp:txBody>
      <dsp:txXfrm>
        <a:off x="3629322" y="6267"/>
        <a:ext cx="3180754" cy="927113"/>
      </dsp:txXfrm>
    </dsp:sp>
    <dsp:sp modelId="{52110CED-3FF0-4C48-A96A-9D2799FB3EE9}">
      <dsp:nvSpPr>
        <dsp:cNvPr id="0" name=""/>
        <dsp:cNvSpPr/>
      </dsp:nvSpPr>
      <dsp:spPr>
        <a:xfrm>
          <a:off x="3629322" y="933380"/>
          <a:ext cx="3180754" cy="270210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F48E7B"/>
            </a:buClr>
            <a:buFont typeface="Arial"/>
            <a:buChar char="•"/>
          </a:pPr>
          <a:r>
            <a:rPr lang="en-GB" sz="2200" kern="1200" spc="114" dirty="0">
              <a:solidFill>
                <a:srgbClr val="09283E"/>
              </a:solidFill>
              <a:latin typeface="Arial Narrow"/>
              <a:cs typeface="Arial Narrow"/>
            </a:rPr>
            <a:t>(Peloton,</a:t>
          </a:r>
          <a:r>
            <a:rPr lang="en-GB" sz="2200" kern="1200" spc="135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200" kern="1200" spc="125" dirty="0">
              <a:solidFill>
                <a:srgbClr val="09283E"/>
              </a:solidFill>
              <a:latin typeface="Arial Narrow"/>
              <a:cs typeface="Arial Narrow"/>
            </a:rPr>
            <a:t>Silver Sneakers,</a:t>
          </a:r>
          <a:r>
            <a:rPr lang="en-GB" sz="2200" kern="1200" spc="114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200" kern="1200" spc="90" dirty="0">
              <a:solidFill>
                <a:srgbClr val="09283E"/>
              </a:solidFill>
              <a:latin typeface="Arial Narrow"/>
              <a:cs typeface="Arial Narrow"/>
            </a:rPr>
            <a:t>YouTube </a:t>
          </a:r>
          <a:r>
            <a:rPr lang="en-GB" sz="2200" kern="1200" spc="95" dirty="0">
              <a:solidFill>
                <a:srgbClr val="09283E"/>
              </a:solidFill>
              <a:latin typeface="Arial Narrow"/>
              <a:cs typeface="Arial Narrow"/>
            </a:rPr>
            <a:t>fitness)</a:t>
          </a:r>
          <a:endParaRPr lang="en-GB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F48E7B"/>
            </a:buClr>
            <a:buFont typeface="Arial"/>
            <a:buChar char="•"/>
          </a:pPr>
          <a:r>
            <a:rPr lang="en-GB" sz="2200" kern="1200" spc="140" dirty="0">
              <a:solidFill>
                <a:srgbClr val="155463">
                  <a:lumMod val="60000"/>
                  <a:lumOff val="40000"/>
                </a:srgbClr>
              </a:solidFill>
              <a:latin typeface="Arial Narrow"/>
              <a:ea typeface="+mn-ea"/>
              <a:cs typeface="Arial Narrow"/>
            </a:rPr>
            <a:t> Great content, but not specifically tailored for the elderly, and lacks mobility integration.</a:t>
          </a:r>
        </a:p>
      </dsp:txBody>
      <dsp:txXfrm>
        <a:off x="3629322" y="933380"/>
        <a:ext cx="3180754" cy="2702109"/>
      </dsp:txXfrm>
    </dsp:sp>
    <dsp:sp modelId="{B140DC31-E7A8-874A-9863-7D59837E490D}">
      <dsp:nvSpPr>
        <dsp:cNvPr id="0" name=""/>
        <dsp:cNvSpPr/>
      </dsp:nvSpPr>
      <dsp:spPr>
        <a:xfrm>
          <a:off x="7255383" y="6267"/>
          <a:ext cx="3180754" cy="9271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spc="125" dirty="0">
              <a:solidFill>
                <a:schemeClr val="bg1"/>
              </a:solidFill>
              <a:latin typeface="Arial Narrow"/>
              <a:cs typeface="Arial Narrow"/>
            </a:rPr>
            <a:t>Health-</a:t>
          </a:r>
          <a:r>
            <a:rPr lang="en-GB" sz="2500" kern="1200" spc="110" dirty="0">
              <a:solidFill>
                <a:schemeClr val="bg1"/>
              </a:solidFill>
              <a:latin typeface="Arial Narrow"/>
              <a:cs typeface="Arial Narrow"/>
            </a:rPr>
            <a:t>Tech</a:t>
          </a:r>
          <a:r>
            <a:rPr lang="en-GB" sz="2500" kern="1200" spc="85" dirty="0">
              <a:solidFill>
                <a:schemeClr val="bg1"/>
              </a:solidFill>
              <a:latin typeface="Arial Narrow"/>
              <a:cs typeface="Arial Narrow"/>
            </a:rPr>
            <a:t> </a:t>
          </a:r>
          <a:r>
            <a:rPr lang="en-GB" sz="2500" kern="1200" spc="145" dirty="0">
              <a:solidFill>
                <a:schemeClr val="bg1"/>
              </a:solidFill>
              <a:latin typeface="Arial Narrow"/>
              <a:cs typeface="Arial Narrow"/>
            </a:rPr>
            <a:t>Startups</a:t>
          </a:r>
          <a:r>
            <a:rPr lang="en-GB" sz="2500" kern="1200" spc="135" dirty="0">
              <a:solidFill>
                <a:schemeClr val="bg1"/>
              </a:solidFill>
              <a:latin typeface="Arial Narrow"/>
              <a:cs typeface="Arial Narrow"/>
            </a:rPr>
            <a:t> </a:t>
          </a:r>
          <a:endParaRPr lang="en-GB" sz="2500" kern="1200" dirty="0">
            <a:solidFill>
              <a:schemeClr val="bg1"/>
            </a:solidFill>
          </a:endParaRPr>
        </a:p>
      </dsp:txBody>
      <dsp:txXfrm>
        <a:off x="7255383" y="6267"/>
        <a:ext cx="3180754" cy="927113"/>
      </dsp:txXfrm>
    </dsp:sp>
    <dsp:sp modelId="{9DEC6B6E-74C1-5B45-9633-FB0A4C6B8BFC}">
      <dsp:nvSpPr>
        <dsp:cNvPr id="0" name=""/>
        <dsp:cNvSpPr/>
      </dsp:nvSpPr>
      <dsp:spPr>
        <a:xfrm>
          <a:off x="7255383" y="933380"/>
          <a:ext cx="3180754" cy="270210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F48E7B"/>
            </a:buClr>
            <a:buFont typeface="Arial"/>
            <a:buChar char="•"/>
          </a:pPr>
          <a:r>
            <a:rPr lang="en-GB" sz="2400" kern="1200" spc="85" dirty="0">
              <a:solidFill>
                <a:srgbClr val="09283E"/>
              </a:solidFill>
              <a:latin typeface="Arial Narrow"/>
              <a:cs typeface="Arial Narrow"/>
            </a:rPr>
            <a:t>(fall-</a:t>
          </a:r>
          <a:r>
            <a:rPr lang="en-GB" sz="2400" kern="1200" spc="145" dirty="0">
              <a:solidFill>
                <a:srgbClr val="09283E"/>
              </a:solidFill>
              <a:latin typeface="Arial Narrow"/>
              <a:cs typeface="Arial Narrow"/>
            </a:rPr>
            <a:t>detection</a:t>
          </a:r>
          <a:r>
            <a:rPr lang="en-GB" sz="2400" kern="1200" spc="90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400" kern="1200" spc="140" dirty="0">
              <a:solidFill>
                <a:srgbClr val="09283E"/>
              </a:solidFill>
              <a:latin typeface="Arial Narrow"/>
              <a:cs typeface="Arial Narrow"/>
            </a:rPr>
            <a:t>wearables,</a:t>
          </a:r>
          <a:r>
            <a:rPr lang="en-GB" sz="2400" kern="1200" spc="114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400" kern="1200" spc="170" dirty="0">
              <a:solidFill>
                <a:srgbClr val="09283E"/>
              </a:solidFill>
              <a:latin typeface="Arial Narrow"/>
              <a:cs typeface="Arial Narrow"/>
            </a:rPr>
            <a:t>smart</a:t>
          </a:r>
          <a:r>
            <a:rPr lang="en-GB" sz="2400" kern="1200" spc="100" dirty="0">
              <a:solidFill>
                <a:srgbClr val="09283E"/>
              </a:solidFill>
              <a:latin typeface="Arial Narrow"/>
              <a:cs typeface="Arial Narrow"/>
            </a:rPr>
            <a:t> </a:t>
          </a:r>
          <a:r>
            <a:rPr lang="en-GB" sz="2400" kern="1200" spc="114" dirty="0">
              <a:solidFill>
                <a:srgbClr val="09283E"/>
              </a:solidFill>
              <a:latin typeface="Arial Narrow"/>
              <a:cs typeface="Arial Narrow"/>
            </a:rPr>
            <a:t>walkers)</a:t>
          </a:r>
          <a:endParaRPr lang="en-GB" sz="24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F48E7B"/>
            </a:buClr>
            <a:buFont typeface="Arial"/>
            <a:buChar char="•"/>
          </a:pPr>
          <a:r>
            <a:rPr lang="en-GB" sz="2200" kern="1200" spc="140" dirty="0">
              <a:solidFill>
                <a:srgbClr val="155463">
                  <a:lumMod val="60000"/>
                  <a:lumOff val="40000"/>
                </a:srgbClr>
              </a:solidFill>
              <a:latin typeface="Arial Narrow"/>
              <a:ea typeface="+mn-ea"/>
              <a:cs typeface="Arial Narrow"/>
            </a:rPr>
            <a:t>Narrow focus (sensors only), no fun/social engagement.</a:t>
          </a:r>
        </a:p>
      </dsp:txBody>
      <dsp:txXfrm>
        <a:off x="7255383" y="933380"/>
        <a:ext cx="3180754" cy="2702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95450C9-30E0-4ACF-BDD1-092463FFFB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6ABAD-DFC6-41BB-AF76-77EBFA4568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4B5B53D-5B27-46A6-BC33-5A7B7C994D7E}" type="datetime1">
              <a:rPr lang="en-GB" smtClean="0"/>
              <a:t>19/11/2025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AC7E56-E390-43F2-A87A-4A200501E4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6FB9EB-179C-4409-A4AF-09861B235A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762803-C07A-499E-9504-8ED8734DAF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4692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eg>
</file>

<file path=ppt/media/image23.jpeg>
</file>

<file path=ppt/media/image24.png>
</file>

<file path=ppt/media/image3.jpg>
</file>

<file path=ppt/media/image4.jpg>
</file>

<file path=ppt/media/image5.pn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8CDEC5-1FD3-4648-BC69-FC18E23B5612}" type="datetime1">
              <a:rPr lang="en-GB" smtClean="0"/>
              <a:pPr/>
              <a:t>19/11/2025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CB3F336-7DD2-47CF-A0F3-D1163B2A9C1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47130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CB3F336-7DD2-47CF-A0F3-D1163B2A9C1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48975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47401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4004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04989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77249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8251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2119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6497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90171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5875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302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1022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130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CB3F336-7DD2-47CF-A0F3-D1163B2A9C1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580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7343BBF-5896-492F-B293-DE44DE831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00127" y="5095875"/>
            <a:ext cx="4991747" cy="17621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BC4C36-9C93-4585-BF64-797C379471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6725" y="466725"/>
            <a:ext cx="11258550" cy="5924550"/>
          </a:xfrm>
          <a:custGeom>
            <a:avLst/>
            <a:gdLst>
              <a:gd name="connsiteX0" fmla="*/ 0 w 11258550"/>
              <a:gd name="connsiteY0" fmla="*/ 0 h 5924550"/>
              <a:gd name="connsiteX1" fmla="*/ 11258550 w 11258550"/>
              <a:gd name="connsiteY1" fmla="*/ 0 h 5924550"/>
              <a:gd name="connsiteX2" fmla="*/ 11258550 w 11258550"/>
              <a:gd name="connsiteY2" fmla="*/ 5924550 h 5924550"/>
              <a:gd name="connsiteX3" fmla="*/ 8125149 w 11258550"/>
              <a:gd name="connsiteY3" fmla="*/ 5924550 h 5924550"/>
              <a:gd name="connsiteX4" fmla="*/ 8125149 w 11258550"/>
              <a:gd name="connsiteY4" fmla="*/ 4629150 h 5924550"/>
              <a:gd name="connsiteX5" fmla="*/ 3133402 w 11258550"/>
              <a:gd name="connsiteY5" fmla="*/ 4629150 h 5924550"/>
              <a:gd name="connsiteX6" fmla="*/ 3133402 w 11258550"/>
              <a:gd name="connsiteY6" fmla="*/ 5924550 h 5924550"/>
              <a:gd name="connsiteX7" fmla="*/ 0 w 11258550"/>
              <a:gd name="connsiteY7" fmla="*/ 5924550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58550" h="5924550">
                <a:moveTo>
                  <a:pt x="0" y="0"/>
                </a:moveTo>
                <a:lnTo>
                  <a:pt x="11258550" y="0"/>
                </a:lnTo>
                <a:lnTo>
                  <a:pt x="11258550" y="5924550"/>
                </a:lnTo>
                <a:lnTo>
                  <a:pt x="8125149" y="5924550"/>
                </a:lnTo>
                <a:lnTo>
                  <a:pt x="8125149" y="4629150"/>
                </a:lnTo>
                <a:lnTo>
                  <a:pt x="3133402" y="4629150"/>
                </a:lnTo>
                <a:lnTo>
                  <a:pt x="3133402" y="5924550"/>
                </a:lnTo>
                <a:lnTo>
                  <a:pt x="0" y="592455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49D11F-03B6-400D-94E7-177EEBC5C7C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60921" y="6176266"/>
            <a:ext cx="4270159" cy="339247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spc="100" baseline="0">
                <a:solidFill>
                  <a:schemeClr val="accent6"/>
                </a:solidFill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4C86F7-04B1-4F1F-B4FB-8A3C279360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0940" y="5489855"/>
            <a:ext cx="4270248" cy="640080"/>
          </a:xfrm>
        </p:spPr>
        <p:txBody>
          <a:bodyPr rtlCol="0" anchor="t">
            <a:noAutofit/>
          </a:bodyPr>
          <a:lstStyle>
            <a:lvl1pPr algn="ctr">
              <a:lnSpc>
                <a:spcPct val="80000"/>
              </a:lnSpc>
              <a:defRPr sz="5000" cap="all" baseline="0">
                <a:ln w="19050">
                  <a:solidFill>
                    <a:schemeClr val="accent6"/>
                  </a:solidFill>
                </a:ln>
                <a:noFill/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36384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8D0226-3AB8-4591-90BD-C0E6D9A30301}"/>
              </a:ext>
            </a:extLst>
          </p:cNvPr>
          <p:cNvSpPr/>
          <p:nvPr userDrawn="1"/>
        </p:nvSpPr>
        <p:spPr>
          <a:xfrm>
            <a:off x="1780309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12CA40-DF7D-4358-831F-BC9B8960CBDB}"/>
              </a:ext>
            </a:extLst>
          </p:cNvPr>
          <p:cNvSpPr/>
          <p:nvPr userDrawn="1"/>
        </p:nvSpPr>
        <p:spPr>
          <a:xfrm>
            <a:off x="4979555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E1A6E6-C76B-400D-9A19-F1B09AD38A3E}"/>
              </a:ext>
            </a:extLst>
          </p:cNvPr>
          <p:cNvSpPr/>
          <p:nvPr userDrawn="1"/>
        </p:nvSpPr>
        <p:spPr>
          <a:xfrm>
            <a:off x="8153400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67140AA-40F5-4101-B5AA-DDCDA4906E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53428" y="4178539"/>
            <a:ext cx="2937452" cy="96864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966AA58-3FAC-4126-8C63-16F10420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07899" y="2977808"/>
            <a:ext cx="1828510" cy="85974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B430FA7-46C5-4651-8ED7-21284AF012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52674" y="4178539"/>
            <a:ext cx="2937452" cy="96864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C698088-82D8-4D90-AE73-66B661DFCBC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07145" y="2977808"/>
            <a:ext cx="1828510" cy="85974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3FF934E-D2F5-409F-B4EB-CD316340BF3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51920" y="4178539"/>
            <a:ext cx="2937452" cy="96864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E006825-EBAA-451B-AD52-683B7109D50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80990" y="2977808"/>
            <a:ext cx="1828510" cy="85974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044D0E17-B284-4856-BBDB-FFF2EBAB97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56B7B285-9E5D-48DB-B740-3FDA433FE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3D1A241-8F30-495A-8B68-B8A5CAA1F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931C97-3E53-4030-A6E5-50E4DF9A1C34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3F8C40A-9F2A-4E97-956E-E8A1BFB94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574" y="671808"/>
            <a:ext cx="6408851" cy="639192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24192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E1A5FC-3F83-4927-88B5-5BCBA3EA684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33860" y="466725"/>
            <a:ext cx="4858139" cy="5924550"/>
          </a:xfr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EE9FB-42C5-4A09-A4FE-4DDE8CF93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08DFF-BE58-419E-A8E1-FD9428158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4A919-F912-4129-B930-D8A078A8C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CEA9B97-0004-4411-ABB4-A27F463B89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7045" y="2387634"/>
            <a:ext cx="2824355" cy="339280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5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D60F60-B501-479A-A75A-8FD1F97965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7045" y="1804968"/>
            <a:ext cx="2824355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170FD0E-EBE1-4417-BC9D-4CD5F92BFD3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5452" y="2385650"/>
            <a:ext cx="2824355" cy="339280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5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7738676-CB36-4BE1-A9C9-0215DEEECB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45452" y="1802984"/>
            <a:ext cx="2824355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438544-38E0-4456-B973-6058B99619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03" y="671808"/>
            <a:ext cx="6041907" cy="63919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00868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F3F335-C36A-4214-BC97-BB4C9721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CCBA95-53AF-4D84-851A-583238623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8AEEC-9F28-4200-B5D7-453E32B3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D9967FE-B330-4703-9D6E-CC40B84B1030}"/>
              </a:ext>
            </a:extLst>
          </p:cNvPr>
          <p:cNvCxnSpPr>
            <a:cxnSpLocks/>
          </p:cNvCxnSpPr>
          <p:nvPr userDrawn="1"/>
        </p:nvCxnSpPr>
        <p:spPr>
          <a:xfrm>
            <a:off x="6150567" y="2200739"/>
            <a:ext cx="0" cy="34699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BC0FBFA-8000-40C6-8EF3-D30A0A48CBC5}"/>
              </a:ext>
            </a:extLst>
          </p:cNvPr>
          <p:cNvCxnSpPr>
            <a:cxnSpLocks/>
          </p:cNvCxnSpPr>
          <p:nvPr userDrawn="1"/>
        </p:nvCxnSpPr>
        <p:spPr>
          <a:xfrm flipH="1">
            <a:off x="2545167" y="3935702"/>
            <a:ext cx="7101667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2DCC767D-316F-42DA-9712-29C185B762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78036" y="1767731"/>
            <a:ext cx="1706966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DC3AF654-39ED-4B70-9A85-34D9DC793D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78035" y="5683895"/>
            <a:ext cx="1706966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3E0B0DF9-E558-439A-9B7D-4C600008B0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3792884"/>
            <a:ext cx="1706966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6BB9DF13-A501-4465-8844-F8ADFE8BED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46834" y="3792884"/>
            <a:ext cx="1706966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23EF573-9496-4229-ABB9-B58C441687E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85000" y="2740969"/>
            <a:ext cx="1929792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6C96D231-4BEB-47C0-BC89-3D69A5E0DD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59358" y="4263233"/>
            <a:ext cx="913553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18B3BFCC-5202-4CF7-8748-EA1165299B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45805" y="5001059"/>
            <a:ext cx="913553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0F78A8C0-E488-4B82-A881-BAF70EF5261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28224" y="4328700"/>
            <a:ext cx="913553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9CBF7863-921B-428D-857E-AC4D195E88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64942" y="4956195"/>
            <a:ext cx="913553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3818CA49-6F16-4527-9CE5-335D522ECAA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96547" y="2870279"/>
            <a:ext cx="913553" cy="426393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A8460B-1230-475A-839A-BB0365A3D5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03" y="671807"/>
            <a:ext cx="10629597" cy="64580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74389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3D11A1-D567-4DE9-AFD4-7A6BC7C300C1}"/>
              </a:ext>
            </a:extLst>
          </p:cNvPr>
          <p:cNvSpPr/>
          <p:nvPr userDrawn="1"/>
        </p:nvSpPr>
        <p:spPr>
          <a:xfrm>
            <a:off x="4483944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398470-6F00-41F0-B63E-42C03BC992F8}"/>
              </a:ext>
            </a:extLst>
          </p:cNvPr>
          <p:cNvSpPr/>
          <p:nvPr userDrawn="1"/>
        </p:nvSpPr>
        <p:spPr>
          <a:xfrm>
            <a:off x="4489659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06A024-E68E-4F1C-887D-415804C89479}"/>
              </a:ext>
            </a:extLst>
          </p:cNvPr>
          <p:cNvSpPr/>
          <p:nvPr userDrawn="1"/>
        </p:nvSpPr>
        <p:spPr>
          <a:xfrm>
            <a:off x="8284843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3C2448-350F-482F-92C0-4F1495265933}"/>
              </a:ext>
            </a:extLst>
          </p:cNvPr>
          <p:cNvSpPr/>
          <p:nvPr userDrawn="1"/>
        </p:nvSpPr>
        <p:spPr>
          <a:xfrm>
            <a:off x="8290558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BFB613-F647-4C24-8072-6BA560C2CF35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52D8BE-09E0-4B54-871E-627BA368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158535-C39C-4032-BC07-CC7DA7456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38FD9-7569-4F67-9902-EA32B7F93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36849D09-65B8-4E5C-986A-AB5E3748D4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81350" y="1221488"/>
            <a:ext cx="5829300" cy="53786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000" cap="none" spc="100" baseline="0">
                <a:solidFill>
                  <a:schemeClr val="tx1"/>
                </a:solidFill>
                <a:latin typeface="Seaford" panose="020B0502030303020204" pitchFamily="34" charset="0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AC480B-19BB-48E2-8BEF-4AA0680D32DE}"/>
              </a:ext>
            </a:extLst>
          </p:cNvPr>
          <p:cNvSpPr/>
          <p:nvPr userDrawn="1"/>
        </p:nvSpPr>
        <p:spPr>
          <a:xfrm>
            <a:off x="691513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C09E39-FAAE-43BC-8BD6-08DC89C45F5B}"/>
              </a:ext>
            </a:extLst>
          </p:cNvPr>
          <p:cNvSpPr/>
          <p:nvPr userDrawn="1"/>
        </p:nvSpPr>
        <p:spPr>
          <a:xfrm>
            <a:off x="697228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07156FBE-72BD-4A64-99F7-1ABAA272A0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3928" y="2683198"/>
            <a:ext cx="2667000" cy="609180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AEE629F-FF1D-44AE-B728-8EA70D72A3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50644" y="2683198"/>
            <a:ext cx="2667000" cy="609180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C4D74F9-C022-4D89-9C64-1A0A5FD3A6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51543" y="2683198"/>
            <a:ext cx="2667000" cy="609180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5D06BD1-5247-47AE-87C4-5720ED5AC7F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3928" y="3778623"/>
            <a:ext cx="2667000" cy="155810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D3684C2-E9CD-4A2A-993D-ABF39BD30C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50644" y="3778623"/>
            <a:ext cx="2667000" cy="155810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A960BEA5-C2B5-456D-8982-4C8A8E7EE68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51543" y="3778623"/>
            <a:ext cx="2667000" cy="155810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CDC00CA-B925-48D9-91B3-A79A59C28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81350" y="671807"/>
            <a:ext cx="5829300" cy="639192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97463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336D74-17F7-4684-B610-18AB1682D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FBB6F-A08B-41AD-8AD2-DC5AE674E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A4285-BB73-4E13-BBDF-3F14D2AD9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F28238E-356F-43CD-AA8F-3BC1FA26B6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7900" y="1172060"/>
            <a:ext cx="5829300" cy="53786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2000" cap="none" spc="100" baseline="0">
                <a:solidFill>
                  <a:schemeClr val="tx1"/>
                </a:solidFill>
                <a:latin typeface="Seaford" panose="020B0502030303020204" pitchFamily="34" charset="0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50BF9B7-44D3-43B3-8650-0E38FB9F802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85497" y="2172381"/>
            <a:ext cx="4487220" cy="44876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 sz="1800" cap="none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title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0A34C87-263B-4C39-95B1-6A3E78FC480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172381"/>
            <a:ext cx="5007023" cy="448769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 sz="1800" cap="none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8FDE5E1-CA4F-47D6-B408-560DFA59D301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906463" y="2752724"/>
            <a:ext cx="5007022" cy="3292475"/>
          </a:xfrm>
        </p:spPr>
        <p:txBody>
          <a:bodyPr rtlCol="0">
            <a:no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3" name="Content Placeholder 9">
            <a:extLst>
              <a:ext uri="{FF2B5EF4-FFF2-40B4-BE49-F238E27FC236}">
                <a16:creationId xmlns:a16="http://schemas.microsoft.com/office/drawing/2014/main" id="{E8933B94-68E9-4F8A-95B3-C8A867B06FF5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6785497" y="2747768"/>
            <a:ext cx="4500041" cy="3292475"/>
          </a:xfrm>
        </p:spPr>
        <p:txBody>
          <a:bodyPr rtlCol="0">
            <a:no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9997C22C-C02E-4D5D-866A-A163E2B47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900" y="671808"/>
            <a:ext cx="5829300" cy="63919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67859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9A6EC546-1FDF-48B1-BB0F-4069A4AF6B46}"/>
              </a:ext>
            </a:extLst>
          </p:cNvPr>
          <p:cNvSpPr/>
          <p:nvPr userDrawn="1"/>
        </p:nvSpPr>
        <p:spPr>
          <a:xfrm rot="5400000">
            <a:off x="1338026" y="-868210"/>
            <a:ext cx="972645" cy="364765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8787A3-6FE4-43A8-B38B-0F6A2EF11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E0A1E-0F1E-4FFE-B209-3D9679190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999867-6933-40F9-BEA0-F30FA6975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0E72126-EBC8-4AA7-AA53-38A15FDEC6E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C44CA5E4-4215-49A0-86F5-2C4847D87E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735C1917-DDF3-4A5B-AEB9-E0FBD98EC5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D0FF36A3-BF35-4A36-ADAB-547CA8CAE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3BE85149-0E6D-4CDC-82B6-EF6894D9C9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6E8B6B5-41D1-4EC9-84EF-1989A504B7D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0F13F401-A13F-4EF3-88FC-D517D7F7BA5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4639D5D-D529-4EF5-9EF8-8C9B3715A28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45E22B01-C64B-4A03-9118-68BCAECC32F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04BA50FF-5CC3-4F90-9AA6-5942DF634BA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B3EEE7C-67C5-49ED-A602-F8E162B21A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EE91B34F-5506-49A1-8594-9259C64066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6A7D7592-A438-4BE7-82A5-188EF3B7021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70F1DE9A-9607-4D77-B1CA-EA7A15A4CA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FE726AB2-7D79-4CF4-ACA3-327A065CAA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07991841-3C5D-4E23-ACEF-AC0C7BA2866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E827F407-DC92-4E39-85F3-56B3405B23A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ADBEC4B1-A92B-4923-B3C2-44570B971C8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32CD6E05-4E76-4ADF-9FC8-4321B2B9600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40BE94-38F8-48B0-9A42-DA1A4197504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CFECD0B-5901-4EBC-92AA-3DE8CD1132D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B173BBB1-992E-4C62-B6EF-38E5859DA79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83639117-6091-4743-897D-3E5F4468CCA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B7A64542-4E5B-4701-845E-5101F87E110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0F74B4EA-4966-4ABC-8DFD-01157881B81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20679"/>
            <a:ext cx="1021001" cy="501726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D7536456-E749-466F-8EFA-F33D8281227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18755"/>
            <a:ext cx="1021001" cy="501726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A6C85040-3D7A-4FD1-B96E-3ED73836766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120620"/>
            <a:ext cx="1440088" cy="549528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966941C8-0858-4060-8F85-A63D40D0587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120620"/>
            <a:ext cx="1440088" cy="549528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B66D6339-390D-45A7-BBF7-ADB8D6A0168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120620"/>
            <a:ext cx="1440088" cy="549528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89C25EC2-6755-441D-BD59-204C60EFD6A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54752"/>
            <a:ext cx="1440088" cy="55716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5AA552AB-DFEE-4CE4-9596-F63F557FD478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54752"/>
            <a:ext cx="1440088" cy="55716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8AA79F31-661A-42DB-97E9-B3633BF6622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54752"/>
            <a:ext cx="1440088" cy="557165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71E1E5-ACAD-4ED5-AAF2-539AF0733F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71808"/>
            <a:ext cx="10515600" cy="661924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808358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DFB87B-D4AD-42B4-8993-D5BD0311C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en-GB" noProof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DA0E7-08C2-442E-A8B3-F1218B69F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en-GB" noProof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842E0-2E48-4C5C-9EC5-429BF2DA4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A3808EC-BC22-46D4-895E-0A67F6EE1907}"/>
              </a:ext>
            </a:extLst>
          </p:cNvPr>
          <p:cNvSpPr/>
          <p:nvPr userDrawn="1"/>
        </p:nvSpPr>
        <p:spPr>
          <a:xfrm>
            <a:off x="9393543" y="0"/>
            <a:ext cx="1855263" cy="445995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783E2FE-F5EA-4C43-BC5B-23330B11D4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5400000">
            <a:off x="8333552" y="3930709"/>
            <a:ext cx="3975244" cy="996551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78592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0F7723-F5B1-4A97-921F-93E42B12D62B}"/>
              </a:ext>
            </a:extLst>
          </p:cNvPr>
          <p:cNvSpPr/>
          <p:nvPr userDrawn="1"/>
        </p:nvSpPr>
        <p:spPr>
          <a:xfrm>
            <a:off x="4659086" y="0"/>
            <a:ext cx="753291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670FDF-6533-4E3F-94A4-2548DA2F9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DB69DE-3108-4A10-8EDD-EC2EF3F52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B337B-1B07-4B9D-9563-C5E433F83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FA44B00A-A50E-49C2-AE8C-E243734442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31913" y="671944"/>
            <a:ext cx="2013133" cy="169745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00A1A7F-BD7F-4CB8-A8BD-C7DDCD62C9A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94627" y="2426760"/>
            <a:ext cx="2487705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253CF9-87EA-4162-8CBD-63E10EBEB6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94627" y="2801755"/>
            <a:ext cx="2487705" cy="435631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F099E8E6-E766-4B5B-8E98-7D92E8F91A9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038065" y="671944"/>
            <a:ext cx="2013133" cy="169745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A3AC6007-1F43-4D93-842F-2E1F01D19B2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779" y="2426197"/>
            <a:ext cx="2487705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85EC4308-1195-47F4-A415-8637701ADF8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779" y="2801192"/>
            <a:ext cx="2487705" cy="435631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8E583185-DBE3-45E6-B367-B88C50A91CE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31913" y="3494316"/>
            <a:ext cx="2013133" cy="169745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0B472BE4-F051-416A-AFCF-53E847C3E54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794627" y="5249132"/>
            <a:ext cx="2487705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FF4A7512-D4D0-4D2E-A300-C5EE0AC2EC8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794627" y="5624127"/>
            <a:ext cx="2487705" cy="435631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41" name="Picture Placeholder 9">
            <a:extLst>
              <a:ext uri="{FF2B5EF4-FFF2-40B4-BE49-F238E27FC236}">
                <a16:creationId xmlns:a16="http://schemas.microsoft.com/office/drawing/2014/main" id="{7CBE80F1-F6E2-416E-9F4A-EBE15E0F94A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038065" y="3494316"/>
            <a:ext cx="2013133" cy="1697455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B9A76D07-863C-4818-9D9C-99B8F83B8F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00779" y="5248569"/>
            <a:ext cx="2487705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2CAEC7-C513-41B6-9F77-3D5481F849E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00779" y="5623564"/>
            <a:ext cx="2487705" cy="435631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C03895-E987-4148-AB13-798D65CB7B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2238083" y="2746661"/>
            <a:ext cx="4907372" cy="107615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897451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64182B-9BBA-4B44-BC53-045107E9371D}"/>
              </a:ext>
            </a:extLst>
          </p:cNvPr>
          <p:cNvSpPr/>
          <p:nvPr userDrawn="1"/>
        </p:nvSpPr>
        <p:spPr>
          <a:xfrm>
            <a:off x="2754086" y="0"/>
            <a:ext cx="943791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DA1795-FD62-4E99-989E-A14C0571A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25EE35-717E-4E9F-A75B-366341B39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C606A6-DC50-4DDF-8621-3D530D52B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9DE112EE-5EA4-49AF-8AF9-754D30C1448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58452" y="1190975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63210BF0-55FD-4D41-9458-4492BAD292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74958" y="2442078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A739369F-4EDD-4B19-8395-084759667B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74958" y="2746735"/>
            <a:ext cx="1982733" cy="617787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A72E3657-9D29-484E-819B-67EA4ADC47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858792" y="1190975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3E59867B-1A93-4A9B-9C2E-AE7B5FCF510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75298" y="2442078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690192BD-CD3C-44D3-9A9A-8782B80F76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75298" y="2746735"/>
            <a:ext cx="1982733" cy="617787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75E378BE-4D71-48F2-BA16-CCF8158EF7E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959132" y="1190975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F28DC9-C26A-4D42-8BFA-540BB696E0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75638" y="2442078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642AD6D-085C-424D-B340-7731A4F95D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75638" y="2746735"/>
            <a:ext cx="1982733" cy="617787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23" name="Picture Placeholder 9">
            <a:extLst>
              <a:ext uri="{FF2B5EF4-FFF2-40B4-BE49-F238E27FC236}">
                <a16:creationId xmlns:a16="http://schemas.microsoft.com/office/drawing/2014/main" id="{9CD02B3D-3B05-4CE4-98EF-4772E813751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059471" y="1190975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758AF150-35C5-4E99-97F8-798A80E52A7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775977" y="2442078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B02EB253-A55A-4EC6-A5A8-ABACCF75D0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5977" y="2746735"/>
            <a:ext cx="1982733" cy="617787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26" name="Picture Placeholder 9">
            <a:extLst>
              <a:ext uri="{FF2B5EF4-FFF2-40B4-BE49-F238E27FC236}">
                <a16:creationId xmlns:a16="http://schemas.microsoft.com/office/drawing/2014/main" id="{1A02BB49-28DB-48E5-8959-D36C9840302C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758452" y="3742368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3C6BE33-794C-464D-886A-DB31DC137B0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74958" y="4993471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51088B84-C9AE-4E0F-BE0B-7691872F789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74958" y="5298128"/>
            <a:ext cx="1982733" cy="58099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EC807298-9742-4D0C-86D4-A25C5ED3069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858792" y="3742368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7B94081A-B2B7-439C-B7CA-91A63FB88DF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5298" y="4993471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875898E2-098E-4BDE-8BA8-C1D0755D7E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575298" y="5298128"/>
            <a:ext cx="1982733" cy="58099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EEB78526-379C-43C5-ABE7-2F184FC309A1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959132" y="3742368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FAA9378E-4336-4D84-9033-052E57D5470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675638" y="4993471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4AF0D6AA-392E-489E-8457-370F653057E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75638" y="5298128"/>
            <a:ext cx="1982733" cy="58099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35" name="Picture Placeholder 9">
            <a:extLst>
              <a:ext uri="{FF2B5EF4-FFF2-40B4-BE49-F238E27FC236}">
                <a16:creationId xmlns:a16="http://schemas.microsoft.com/office/drawing/2014/main" id="{515D701A-667D-41D8-B25B-72B088C7E9E4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0059471" y="3742368"/>
            <a:ext cx="1415744" cy="119374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D0AB2C67-89B8-459B-BB18-3655BA5AB35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75977" y="4993471"/>
            <a:ext cx="1982733" cy="411277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88DB254D-C387-4A49-A475-DA300A71317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75977" y="5298128"/>
            <a:ext cx="1982733" cy="58099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Add title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3C00339E-E516-47A3-98FD-7904488645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332219" y="2746661"/>
            <a:ext cx="4907372" cy="107615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10110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516B3E-BF5D-4CBE-AA15-FEAD2B0B9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C6F15C-2031-4B28-91FF-8532EFEE8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847681-AA55-4F94-8741-812FB3628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B5880F-F841-4DE6-B266-C373510AF249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88B7164-58B7-4BB5-998B-0E7F664D929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562550" y="3063183"/>
            <a:ext cx="2387816" cy="44876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4CB6F5B2-F117-4AD5-9C54-96006D152F1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3226739" y="3063183"/>
            <a:ext cx="2387816" cy="44876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60636773-D205-448C-8DD8-8BBC3AFC25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5857430" y="3063181"/>
            <a:ext cx="2387816" cy="44876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6CD4F0A7-B003-44EA-AD28-A4B13CCE892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 rot="16200000">
            <a:off x="8520742" y="3063180"/>
            <a:ext cx="2387816" cy="448769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title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3CEEA233-6913-4525-8B47-39C2814EEF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5154557"/>
            <a:ext cx="2449286" cy="100315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718C63E6-2425-4D8D-99C9-99B35F978A8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4525420"/>
            <a:ext cx="2449286" cy="639192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AEB3CF35-C4EC-42DA-B265-89015DF0350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36069" y="5154557"/>
            <a:ext cx="2449286" cy="100315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A1B05A3F-5647-4FA8-AAB1-0438B6F6DD1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36069" y="4525420"/>
            <a:ext cx="2449286" cy="639192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67059F7A-88D8-4E2F-A6F4-6CF5F194D54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11909" y="5154557"/>
            <a:ext cx="2449286" cy="100315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B25228C-31FC-4E25-80B1-8FAD0909BE7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11909" y="4525420"/>
            <a:ext cx="2449286" cy="639192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E3BCA350-B685-4ADC-9FC8-23180729767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04516" y="5154557"/>
            <a:ext cx="2449286" cy="100315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75319BC-EF3B-4B55-9663-E04ED5DBC8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04516" y="4525420"/>
            <a:ext cx="2449286" cy="639192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E10C144-C9A1-43BD-9C8A-183A065E24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694" y="658420"/>
            <a:ext cx="3472731" cy="66596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86022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96E7A44-0539-4C8E-ABEB-E56B131C4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29326" y="2152651"/>
            <a:ext cx="6162674" cy="29098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00CB7D0-0851-45AD-932F-0A0BD59CCB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466726"/>
            <a:ext cx="6848474" cy="6391274"/>
          </a:xfrm>
          <a:custGeom>
            <a:avLst/>
            <a:gdLst>
              <a:gd name="connsiteX0" fmla="*/ 0 w 6848474"/>
              <a:gd name="connsiteY0" fmla="*/ 0 h 6391274"/>
              <a:gd name="connsiteX1" fmla="*/ 6848474 w 6848474"/>
              <a:gd name="connsiteY1" fmla="*/ 0 h 6391274"/>
              <a:gd name="connsiteX2" fmla="*/ 6848474 w 6848474"/>
              <a:gd name="connsiteY2" fmla="*/ 1685925 h 6391274"/>
              <a:gd name="connsiteX3" fmla="*/ 6029325 w 6848474"/>
              <a:gd name="connsiteY3" fmla="*/ 1685925 h 6391274"/>
              <a:gd name="connsiteX4" fmla="*/ 6029325 w 6848474"/>
              <a:gd name="connsiteY4" fmla="*/ 4595813 h 6391274"/>
              <a:gd name="connsiteX5" fmla="*/ 6848474 w 6848474"/>
              <a:gd name="connsiteY5" fmla="*/ 4595813 h 6391274"/>
              <a:gd name="connsiteX6" fmla="*/ 6848474 w 6848474"/>
              <a:gd name="connsiteY6" fmla="*/ 6391274 h 6391274"/>
              <a:gd name="connsiteX7" fmla="*/ 0 w 6848474"/>
              <a:gd name="connsiteY7" fmla="*/ 6391274 h 639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8474" h="6391274">
                <a:moveTo>
                  <a:pt x="0" y="0"/>
                </a:moveTo>
                <a:lnTo>
                  <a:pt x="6848474" y="0"/>
                </a:lnTo>
                <a:lnTo>
                  <a:pt x="6848474" y="1685925"/>
                </a:lnTo>
                <a:lnTo>
                  <a:pt x="6029325" y="1685925"/>
                </a:lnTo>
                <a:lnTo>
                  <a:pt x="6029325" y="4595813"/>
                </a:lnTo>
                <a:lnTo>
                  <a:pt x="6848474" y="4595813"/>
                </a:lnTo>
                <a:lnTo>
                  <a:pt x="6848474" y="6391274"/>
                </a:lnTo>
                <a:lnTo>
                  <a:pt x="0" y="6391274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C0B0C-9F99-4C31-993B-EB072ABAD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 noProof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2CDF4-F0E3-4D07-89C6-5ABCCDDD8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 noProof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BDA5F-715E-4514-9476-437B3EB01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D38E0F-D52F-4777-9D68-D30CB3B8C8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24625" y="2624137"/>
            <a:ext cx="5172075" cy="2033588"/>
          </a:xfrm>
        </p:spPr>
        <p:txBody>
          <a:bodyPr rtlCol="0">
            <a:no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600" spc="10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E083E92-8775-41F5-A992-0786A40813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92272" y="671808"/>
            <a:ext cx="3661528" cy="639192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762927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02A0C2-BC21-4E10-B50C-353B8CBD7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985" y="1057275"/>
            <a:ext cx="6015990" cy="3457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B548780-9B3B-47BB-AA7B-928FA50A6A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057275"/>
            <a:ext cx="12191999" cy="5295900"/>
          </a:xfrm>
          <a:custGeom>
            <a:avLst/>
            <a:gdLst>
              <a:gd name="connsiteX0" fmla="*/ 0 w 12191999"/>
              <a:gd name="connsiteY0" fmla="*/ 0 h 5295900"/>
              <a:gd name="connsiteX1" fmla="*/ 514985 w 12191999"/>
              <a:gd name="connsiteY1" fmla="*/ 0 h 5295900"/>
              <a:gd name="connsiteX2" fmla="*/ 514985 w 12191999"/>
              <a:gd name="connsiteY2" fmla="*/ 3457576 h 5295900"/>
              <a:gd name="connsiteX3" fmla="*/ 6530975 w 12191999"/>
              <a:gd name="connsiteY3" fmla="*/ 3457576 h 5295900"/>
              <a:gd name="connsiteX4" fmla="*/ 6530975 w 12191999"/>
              <a:gd name="connsiteY4" fmla="*/ 0 h 5295900"/>
              <a:gd name="connsiteX5" fmla="*/ 12191999 w 12191999"/>
              <a:gd name="connsiteY5" fmla="*/ 0 h 5295900"/>
              <a:gd name="connsiteX6" fmla="*/ 12191999 w 12191999"/>
              <a:gd name="connsiteY6" fmla="*/ 5295900 h 5295900"/>
              <a:gd name="connsiteX7" fmla="*/ 0 w 12191999"/>
              <a:gd name="connsiteY7" fmla="*/ 5295900 h 529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5295900">
                <a:moveTo>
                  <a:pt x="0" y="0"/>
                </a:moveTo>
                <a:lnTo>
                  <a:pt x="514985" y="0"/>
                </a:lnTo>
                <a:lnTo>
                  <a:pt x="514985" y="3457576"/>
                </a:lnTo>
                <a:lnTo>
                  <a:pt x="6530975" y="3457576"/>
                </a:lnTo>
                <a:lnTo>
                  <a:pt x="6530975" y="0"/>
                </a:lnTo>
                <a:lnTo>
                  <a:pt x="12191999" y="0"/>
                </a:lnTo>
                <a:lnTo>
                  <a:pt x="12191999" y="5295900"/>
                </a:lnTo>
                <a:lnTo>
                  <a:pt x="0" y="52959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2958E2-130A-401C-B53D-DCC769627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178FE4-D7D1-40CE-9190-C68702FED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AC4996-95A4-4EC0-BF6E-7C2FACB7C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6332CD16-89CC-43FA-B7BF-06786B4648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6354" y="1547271"/>
            <a:ext cx="5172932" cy="258127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27734DB-D9FF-4945-91EF-DB146D8348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2250" y="762308"/>
            <a:ext cx="5783657" cy="66596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969904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FB6A2A-F24A-4E64-A207-404C8CC7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0600" y="2132410"/>
            <a:ext cx="3581400" cy="23169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9E19EA-E986-4004-8C5B-712009E78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12B16-8A8E-4099-ACE3-946220C63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 noProof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8AF2A-C932-41B3-957E-9888020CD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7D0C286-3FF6-4839-AE38-6F404BF056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809750" y="466725"/>
            <a:ext cx="7834312" cy="5924550"/>
          </a:xfrm>
          <a:custGeom>
            <a:avLst/>
            <a:gdLst>
              <a:gd name="connsiteX0" fmla="*/ 7834312 w 7834312"/>
              <a:gd name="connsiteY0" fmla="*/ 0 h 5924550"/>
              <a:gd name="connsiteX1" fmla="*/ 0 w 7834312"/>
              <a:gd name="connsiteY1" fmla="*/ 0 h 5924550"/>
              <a:gd name="connsiteX2" fmla="*/ 0 w 7834312"/>
              <a:gd name="connsiteY2" fmla="*/ 1665685 h 5924550"/>
              <a:gd name="connsiteX3" fmla="*/ 1033462 w 7834312"/>
              <a:gd name="connsiteY3" fmla="*/ 1665685 h 5924550"/>
              <a:gd name="connsiteX4" fmla="*/ 1033462 w 7834312"/>
              <a:gd name="connsiteY4" fmla="*/ 3982640 h 5924550"/>
              <a:gd name="connsiteX5" fmla="*/ 0 w 7834312"/>
              <a:gd name="connsiteY5" fmla="*/ 3982640 h 5924550"/>
              <a:gd name="connsiteX6" fmla="*/ 0 w 7834312"/>
              <a:gd name="connsiteY6" fmla="*/ 5924550 h 5924550"/>
              <a:gd name="connsiteX7" fmla="*/ 7834312 w 7834312"/>
              <a:gd name="connsiteY7" fmla="*/ 5924550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34312" h="5924550">
                <a:moveTo>
                  <a:pt x="7834312" y="0"/>
                </a:moveTo>
                <a:lnTo>
                  <a:pt x="0" y="0"/>
                </a:lnTo>
                <a:lnTo>
                  <a:pt x="0" y="1665685"/>
                </a:lnTo>
                <a:lnTo>
                  <a:pt x="1033462" y="1665685"/>
                </a:lnTo>
                <a:lnTo>
                  <a:pt x="1033462" y="3982640"/>
                </a:lnTo>
                <a:lnTo>
                  <a:pt x="0" y="3982640"/>
                </a:lnTo>
                <a:lnTo>
                  <a:pt x="0" y="5924550"/>
                </a:lnTo>
                <a:lnTo>
                  <a:pt x="7834312" y="592455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8038514-112A-4AE2-BA52-286C38492F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10675" y="2579352"/>
            <a:ext cx="2381250" cy="1423068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C27393D-ACFC-4AC9-93A3-FE24F0D12E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129259" y="3009387"/>
            <a:ext cx="4138612" cy="56299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163496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50" b="0" i="0">
                <a:solidFill>
                  <a:schemeClr val="tx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11/19/25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50" b="0" i="0">
                <a:solidFill>
                  <a:schemeClr val="bg1"/>
                </a:solidFill>
                <a:latin typeface="Elephant"/>
                <a:cs typeface="Elephant"/>
              </a:defRPr>
            </a:lvl1pPr>
          </a:lstStyle>
          <a:p>
            <a:pPr marL="180975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  <p:extLst>
      <p:ext uri="{BB962C8B-B14F-4D97-AF65-F5344CB8AC3E}">
        <p14:creationId xmlns:p14="http://schemas.microsoft.com/office/powerpoint/2010/main" val="3951871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760CB-267C-4B96-8D93-EA7752305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F8915-ABFD-4CAE-AC61-1E1B2B1C6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7218A-692D-4EB0-817E-60AFD432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D5A4AB60-E1AB-4239-BFC7-C10A235B18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700899"/>
            <a:ext cx="3281555" cy="14726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3300DCB-9114-4ADF-8664-EFDD2C7A6E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2321396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B69E913-93AE-4878-BA45-C2A83F5AC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8200" y="4683183"/>
            <a:ext cx="3281555" cy="1067648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F306DC8-5642-4A13-B67A-9BF5A74DB8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4303679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C0CA179-9852-4BA8-8E7D-8C5F43775EA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65159" y="2715236"/>
            <a:ext cx="3281555" cy="14726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51735A5-9931-4467-9BBD-D622219F38F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65159" y="2335733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5467CBB-A84A-4371-9C2F-3BD7181223E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65159" y="4697520"/>
            <a:ext cx="3281555" cy="1067648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E96B9F0-428C-454F-A050-D0D8E871428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65159" y="4318016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BEB11F1-0872-4500-8CBB-63D9F6BBA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089832" y="2715236"/>
            <a:ext cx="3281555" cy="14726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D1E8BAA-941F-4D25-92A6-7E9A2C3664C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9832" y="2335733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7E5E59-1A85-4D6C-9DFC-E288DD5ABE98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B2D7D-08A6-4C69-B43C-2288E5BBDA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574" y="658420"/>
            <a:ext cx="6408851" cy="66596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6917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CFDE121-67A1-407B-A6E2-D5B255A4F712}"/>
              </a:ext>
            </a:extLst>
          </p:cNvPr>
          <p:cNvSpPr/>
          <p:nvPr userDrawn="1"/>
        </p:nvSpPr>
        <p:spPr>
          <a:xfrm>
            <a:off x="1282168" y="0"/>
            <a:ext cx="1855263" cy="445995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C2B05-C32D-4F66-8BDA-0F4824844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575672" y="4121035"/>
            <a:ext cx="3337712" cy="63919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7AE0851-B0C9-475B-8AD9-7C6A141FDDE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414645" y="758825"/>
            <a:ext cx="599148" cy="600075"/>
          </a:xfrm>
        </p:spPr>
        <p:txBody>
          <a:bodyPr rtlCol="0" anchor="ctr"/>
          <a:lstStyle>
            <a:lvl1pPr marL="0" indent="0" algn="ctr">
              <a:buNone/>
              <a:defRPr sz="1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2254E01-FD47-43F3-A74C-720A0EA4C24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4645" y="1388209"/>
            <a:ext cx="3281555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9B911B77-02F4-42D2-8639-A3F7EAFB71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4645" y="1767713"/>
            <a:ext cx="3281555" cy="1125740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0FBF118A-5599-4A55-9939-8075D74851A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14645" y="3251858"/>
            <a:ext cx="599148" cy="600075"/>
          </a:xfrm>
        </p:spPr>
        <p:txBody>
          <a:bodyPr rtlCol="0" anchor="ctr"/>
          <a:lstStyle>
            <a:lvl1pPr marL="0" indent="0" algn="ctr">
              <a:buNone/>
              <a:defRPr sz="1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66BB17E-99F0-43A3-99AA-F928695311F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4645" y="3866925"/>
            <a:ext cx="3281555" cy="428891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934F74CA-3E2F-4F3A-BE25-F8D9572179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14645" y="4248925"/>
            <a:ext cx="3281555" cy="142921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B5A383D6-9A09-46E4-8DD5-684C3B04E15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077157" y="773142"/>
            <a:ext cx="599148" cy="600075"/>
          </a:xfrm>
        </p:spPr>
        <p:txBody>
          <a:bodyPr rtlCol="0" anchor="ctr"/>
          <a:lstStyle>
            <a:lvl1pPr marL="0" indent="0" algn="ctr">
              <a:buNone/>
              <a:defRPr sz="1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6D712C8-D0F1-407A-AAC4-D86C1FDDCD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72244" y="1388209"/>
            <a:ext cx="3281556" cy="426393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1C731A4-58E7-4726-BFC7-23260BCD62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2244" y="1767713"/>
            <a:ext cx="3281556" cy="1125740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533CF28F-2EF0-4DE6-AD35-043AAA87EEC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072244" y="3237794"/>
            <a:ext cx="599148" cy="600075"/>
          </a:xfrm>
        </p:spPr>
        <p:txBody>
          <a:bodyPr rtlCol="0" anchor="ctr"/>
          <a:lstStyle>
            <a:lvl1pPr marL="0" indent="0" algn="ctr">
              <a:buNone/>
              <a:defRPr sz="1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98ABB59-CA95-470C-A29D-627B16E69E8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72244" y="3866925"/>
            <a:ext cx="3281556" cy="428891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571488-55CE-40DF-84B6-A5166E2BEF9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72244" y="4248925"/>
            <a:ext cx="3281556" cy="142921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15CF3-8EFD-40BC-B749-25F401BC1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1DB08D-5054-4577-AA1B-BA9D87CF8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EF9931-2A77-46BF-822E-D503CEAF6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41616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93F3E0E-712E-4821-A89E-6727BD3825A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466725"/>
            <a:ext cx="4858139" cy="5924550"/>
          </a:xfr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4311D2-47FE-44C1-9B1C-179CAA338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en-GB" noProof="0"/>
              <a:t>8/03/20XX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DFF648-B296-4801-91A9-A6868BFA7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r>
              <a:rPr lang="en-GB" noProof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64D7C8-0561-4530-BCD5-AB0BB1977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50F7E33-83E1-4951-9CEC-14866D6A3C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98135" y="2759613"/>
            <a:ext cx="2824355" cy="111756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F01B4AA-8A2C-488B-A306-BC09BA1C66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98135" y="2176946"/>
            <a:ext cx="2824355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79840D9-3F3D-4DFB-9592-867BB8CA12E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45966" y="2759613"/>
            <a:ext cx="2595758" cy="111756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2DFBC7C-0887-40D8-93DA-CBE9F58B1C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845966" y="2176946"/>
            <a:ext cx="2595758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3C60B52-4450-4317-A5DF-A3E617C12A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8135" y="4712146"/>
            <a:ext cx="2824355" cy="111756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5F1DE6B-CBDA-40EB-A055-4FDC09ACC65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8135" y="4129479"/>
            <a:ext cx="2824355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9593E99-8D88-45AD-83AF-7F7F9AB6930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845966" y="4712146"/>
            <a:ext cx="2595758" cy="111756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95823CC-CA7F-4F5B-B442-48A39696933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45966" y="4129479"/>
            <a:ext cx="2595758" cy="58153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87501-8949-4796-90C5-50D20B54A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6411" y="941112"/>
            <a:ext cx="6074545" cy="639192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3367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70A3F71-78A0-4742-B701-4A1489F5A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169108"/>
            <a:ext cx="4243755" cy="20771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CB7E97A-4B46-429D-80E3-5A2E689EFA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75" y="466724"/>
            <a:ext cx="9191625" cy="6391275"/>
          </a:xfrm>
          <a:custGeom>
            <a:avLst/>
            <a:gdLst>
              <a:gd name="connsiteX0" fmla="*/ 0 w 9191625"/>
              <a:gd name="connsiteY0" fmla="*/ 0 h 6391275"/>
              <a:gd name="connsiteX1" fmla="*/ 9191625 w 9191625"/>
              <a:gd name="connsiteY1" fmla="*/ 0 h 6391275"/>
              <a:gd name="connsiteX2" fmla="*/ 9191625 w 9191625"/>
              <a:gd name="connsiteY2" fmla="*/ 6391275 h 6391275"/>
              <a:gd name="connsiteX3" fmla="*/ 0 w 9191625"/>
              <a:gd name="connsiteY3" fmla="*/ 6391275 h 6391275"/>
              <a:gd name="connsiteX4" fmla="*/ 0 w 9191625"/>
              <a:gd name="connsiteY4" fmla="*/ 4779506 h 6391275"/>
              <a:gd name="connsiteX5" fmla="*/ 1243380 w 9191625"/>
              <a:gd name="connsiteY5" fmla="*/ 4779506 h 6391275"/>
              <a:gd name="connsiteX6" fmla="*/ 1243380 w 9191625"/>
              <a:gd name="connsiteY6" fmla="*/ 2702384 h 6391275"/>
              <a:gd name="connsiteX7" fmla="*/ 0 w 9191625"/>
              <a:gd name="connsiteY7" fmla="*/ 2702384 h 639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91625" h="6391275">
                <a:moveTo>
                  <a:pt x="0" y="0"/>
                </a:moveTo>
                <a:lnTo>
                  <a:pt x="9191625" y="0"/>
                </a:lnTo>
                <a:lnTo>
                  <a:pt x="9191625" y="6391275"/>
                </a:lnTo>
                <a:lnTo>
                  <a:pt x="0" y="6391275"/>
                </a:lnTo>
                <a:lnTo>
                  <a:pt x="0" y="4779506"/>
                </a:lnTo>
                <a:lnTo>
                  <a:pt x="1243380" y="4779506"/>
                </a:lnTo>
                <a:lnTo>
                  <a:pt x="1243380" y="2702384"/>
                </a:lnTo>
                <a:lnTo>
                  <a:pt x="0" y="2702384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9D5F7-4F29-467D-8261-4E075BB20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 noProof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2C6787-293A-4CC2-A2D2-E2881CC61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 noProof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11C36F-4448-4279-8552-28C42ECE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CCB8AC8A-361C-4A01-AEB1-112BEAC487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2133" y="3384898"/>
            <a:ext cx="3519487" cy="1588392"/>
          </a:xfrm>
          <a:prstGeom prst="rect">
            <a:avLst/>
          </a:prstGeom>
        </p:spPr>
        <p:txBody>
          <a:bodyPr rtlCol="0" anchor="ctr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847092-EAA4-4108-A528-108AD1F964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0518" y="2211168"/>
            <a:ext cx="5829300" cy="662096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0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CFABFC7-4108-49F4-A75A-5AB472AA2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847139"/>
            <a:ext cx="12192000" cy="116372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GB" noProof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162CB3A-11BC-4C5C-B53D-B965CFA2B68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6725" y="466725"/>
            <a:ext cx="11258550" cy="5924550"/>
          </a:xfrm>
          <a:custGeom>
            <a:avLst/>
            <a:gdLst>
              <a:gd name="connsiteX0" fmla="*/ 0 w 11258550"/>
              <a:gd name="connsiteY0" fmla="*/ 3544135 h 5924550"/>
              <a:gd name="connsiteX1" fmla="*/ 11258550 w 11258550"/>
              <a:gd name="connsiteY1" fmla="*/ 3544135 h 5924550"/>
              <a:gd name="connsiteX2" fmla="*/ 11258550 w 11258550"/>
              <a:gd name="connsiteY2" fmla="*/ 5924550 h 5924550"/>
              <a:gd name="connsiteX3" fmla="*/ 0 w 11258550"/>
              <a:gd name="connsiteY3" fmla="*/ 5924550 h 5924550"/>
              <a:gd name="connsiteX4" fmla="*/ 0 w 11258550"/>
              <a:gd name="connsiteY4" fmla="*/ 0 h 5924550"/>
              <a:gd name="connsiteX5" fmla="*/ 11258550 w 11258550"/>
              <a:gd name="connsiteY5" fmla="*/ 0 h 5924550"/>
              <a:gd name="connsiteX6" fmla="*/ 11258550 w 11258550"/>
              <a:gd name="connsiteY6" fmla="*/ 2380414 h 5924550"/>
              <a:gd name="connsiteX7" fmla="*/ 0 w 11258550"/>
              <a:gd name="connsiteY7" fmla="*/ 2380414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58550" h="5924550">
                <a:moveTo>
                  <a:pt x="0" y="3544135"/>
                </a:moveTo>
                <a:lnTo>
                  <a:pt x="11258550" y="3544135"/>
                </a:lnTo>
                <a:lnTo>
                  <a:pt x="11258550" y="5924550"/>
                </a:lnTo>
                <a:lnTo>
                  <a:pt x="0" y="5924550"/>
                </a:lnTo>
                <a:close/>
                <a:moveTo>
                  <a:pt x="0" y="0"/>
                </a:moveTo>
                <a:lnTo>
                  <a:pt x="11258550" y="0"/>
                </a:lnTo>
                <a:lnTo>
                  <a:pt x="11258550" y="2380414"/>
                </a:lnTo>
                <a:lnTo>
                  <a:pt x="0" y="2380414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9EBBDF-3A3F-40FD-9752-1D92BFAD19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9738" y="3001020"/>
            <a:ext cx="8412524" cy="938559"/>
          </a:xfrm>
        </p:spPr>
        <p:txBody>
          <a:bodyPr rtlCol="0"/>
          <a:lstStyle>
            <a:lvl1pPr algn="ctr">
              <a:defRPr sz="5000" spc="100" baseline="0"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62329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57E51-8279-450D-ABC2-889F91AD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F52AC3-8AAB-49A9-8BB4-9A82193F9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42EBEF-1685-466C-9FC9-D1A2D4A6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360F31D-8187-4BBF-807F-BCD7628363E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" y="466725"/>
            <a:ext cx="6096000" cy="5924550"/>
          </a:xfr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61D3AC4-50E4-442B-88DA-99E01D461F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34200" y="2183098"/>
            <a:ext cx="4419600" cy="64207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BA1C8C7-E942-4381-8DFB-35C0D375D5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34200" y="1632228"/>
            <a:ext cx="4419600" cy="55087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619FB69F-436E-4680-805E-129656D1FC8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34200" y="3732794"/>
            <a:ext cx="4419600" cy="64207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9EEFB823-5D40-4C5F-8E5C-8DA5459631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34200" y="3181924"/>
            <a:ext cx="4419600" cy="55087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7A70DDF-2854-466D-AE9A-7AA7BF3298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34200" y="5307885"/>
            <a:ext cx="4419600" cy="642075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C6C41E82-34D6-471D-81E8-FCA62C7F22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934200" y="4757015"/>
            <a:ext cx="4419600" cy="550870"/>
          </a:xfrm>
          <a:prstGeom prst="rect">
            <a:avLst/>
          </a:prstGeom>
        </p:spPr>
        <p:txBody>
          <a:bodyPr rtlCol="0"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E1AE8-90BE-4DE3-93E9-B997D48FE6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13162" y="668924"/>
            <a:ext cx="6041908" cy="64207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0568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FB566-AB0F-4A84-A379-5B7A132A1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0B01EE-E344-461A-85A0-3AA7F83AA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n-GB" noProof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9A25E-2DC1-49B1-A962-EFCDB81F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BF860B6F-2FE3-4DE6-9496-980E987E7466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48D9ED-15C8-4EA0-B95F-CFD1BAF0A54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809750" y="475743"/>
            <a:ext cx="6475268" cy="5915532"/>
          </a:xfrm>
        </p:spPr>
        <p:txBody>
          <a:bodyPr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to add photo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EF9385-3B06-4216-9420-A91190C6B7C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91419" y="1125633"/>
            <a:ext cx="2937452" cy="1192694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01ADD07-F155-4B1F-B204-2284F6999B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91419" y="746129"/>
            <a:ext cx="2937452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29012F5-57FB-4F6F-8FF8-DBA65EC1EF0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91419" y="4716842"/>
            <a:ext cx="2937452" cy="1106662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F8E7E45-85D4-40EE-836F-76055F0F8E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91419" y="4337338"/>
            <a:ext cx="2937452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E315DB3C-D2E4-4310-8A18-71457CBD7A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91419" y="2964253"/>
            <a:ext cx="2937452" cy="1106662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8DBA9F3-328C-4BAE-A2E1-0FBFE3A476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1419" y="2584749"/>
            <a:ext cx="2937452" cy="426393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7365-7137-471F-BFE9-2F6C36293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914546" y="3092260"/>
            <a:ext cx="5719734" cy="68249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73920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826315-2B7F-4C57-86AC-F861837D3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E89F0-5C7D-4785-9E27-B2AC9192E6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B7DCF-7168-4376-8641-10965E65A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pPr rtl="0"/>
            <a:r>
              <a:rPr lang="en-GB" noProof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98FEF-9751-417B-82B2-BBAD07665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15753"/>
            <a:ext cx="41148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pPr rtl="0"/>
            <a:r>
              <a:rPr lang="en-GB" noProof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7CE99-0833-4AF7-954F-3E4BD5F9C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pPr rtl="0"/>
            <a:fld id="{BF860B6F-2FE3-4DE6-9496-980E987E746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1940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kern="1200" cap="all" spc="200" baseline="0">
          <a:ln w="19050">
            <a:solidFill>
              <a:schemeClr val="accent1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3.jpg"/><Relationship Id="rId7" Type="http://schemas.openxmlformats.org/officeDocument/2006/relationships/image" Target="../media/image16.jpg"/><Relationship Id="rId12" Type="http://schemas.openxmlformats.org/officeDocument/2006/relationships/image" Target="../media/image21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5.jpg"/><Relationship Id="rId11" Type="http://schemas.openxmlformats.org/officeDocument/2006/relationships/image" Target="../media/image20.jpg"/><Relationship Id="rId5" Type="http://schemas.openxmlformats.org/officeDocument/2006/relationships/image" Target="../media/image14.jpg"/><Relationship Id="rId10" Type="http://schemas.openxmlformats.org/officeDocument/2006/relationships/image" Target="../media/image19.jpg"/><Relationship Id="rId4" Type="http://schemas.openxmlformats.org/officeDocument/2006/relationships/image" Target="../media/image7.jpg"/><Relationship Id="rId9" Type="http://schemas.openxmlformats.org/officeDocument/2006/relationships/image" Target="../media/image1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two people holding hands">
            <a:extLst>
              <a:ext uri="{FF2B5EF4-FFF2-40B4-BE49-F238E27FC236}">
                <a16:creationId xmlns:a16="http://schemas.microsoft.com/office/drawing/2014/main" id="{E41FFEB7-5147-4211-9DEE-48A580FDD9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6725" y="466725"/>
            <a:ext cx="11258550" cy="5924550"/>
          </a:xfr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49020275-58F0-4491-8E8A-0A2AD5ED9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940" y="5489855"/>
            <a:ext cx="4270248" cy="640080"/>
          </a:xfrm>
        </p:spPr>
        <p:txBody>
          <a:bodyPr rtlCol="0">
            <a:noAutofit/>
          </a:bodyPr>
          <a:lstStyle/>
          <a:p>
            <a:pPr rtl="0"/>
            <a:r>
              <a:rPr lang="en-GB" dirty="0"/>
              <a:t>Dawon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41B95-50F0-96D4-D914-BC882C8F1D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44769" y="6129935"/>
            <a:ext cx="4270159" cy="339247"/>
          </a:xfrm>
        </p:spPr>
        <p:txBody>
          <a:bodyPr/>
          <a:lstStyle/>
          <a:p>
            <a:r>
              <a:rPr lang="en-DE" dirty="0"/>
              <a:t>-COPHYFIT</a:t>
            </a:r>
          </a:p>
        </p:txBody>
      </p:sp>
    </p:spTree>
    <p:extLst>
      <p:ext uri="{BB962C8B-B14F-4D97-AF65-F5344CB8AC3E}">
        <p14:creationId xmlns:p14="http://schemas.microsoft.com/office/powerpoint/2010/main" val="2409068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>
            <a:extLst>
              <a:ext uri="{FF2B5EF4-FFF2-40B4-BE49-F238E27FC236}">
                <a16:creationId xmlns:a16="http://schemas.microsoft.com/office/drawing/2014/main" id="{1566E1EC-B2A7-4A51-972F-B364AC0BB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Traction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07695DC-FF34-4B1B-8C99-046DB13E104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7900" y="1172060"/>
            <a:ext cx="5829300" cy="537864"/>
          </a:xfrm>
        </p:spPr>
        <p:txBody>
          <a:bodyPr rtlCol="0"/>
          <a:lstStyle/>
          <a:p>
            <a:pPr rtl="0"/>
            <a:r>
              <a:rPr lang="en-GB" dirty="0"/>
              <a:t>Forecasting for success​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7BF83601-4E7B-427D-8826-469201A21139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19283" y="1743636"/>
            <a:ext cx="5007023" cy="448769"/>
          </a:xfrm>
        </p:spPr>
        <p:txBody>
          <a:bodyPr rtlCol="0"/>
          <a:lstStyle/>
          <a:p>
            <a:pPr rtl="0"/>
            <a:r>
              <a:rPr lang="en-GB" dirty="0"/>
              <a:t>Metrics</a:t>
            </a:r>
          </a:p>
        </p:txBody>
      </p:sp>
      <p:graphicFrame>
        <p:nvGraphicFramePr>
          <p:cNvPr id="48" name="Content Placeholder 47">
            <a:extLst>
              <a:ext uri="{FF2B5EF4-FFF2-40B4-BE49-F238E27FC236}">
                <a16:creationId xmlns:a16="http://schemas.microsoft.com/office/drawing/2014/main" id="{F72B751A-8AAE-4658-A976-A2A8360C8EB6}"/>
              </a:ext>
            </a:extLst>
          </p:cNvPr>
          <p:cNvGraphicFramePr>
            <a:graphicFrameLocks noGrp="1"/>
          </p:cNvGraphicFramePr>
          <p:nvPr>
            <p:ph sz="quarter" idx="37"/>
            <p:extLst>
              <p:ext uri="{D42A27DB-BD31-4B8C-83A1-F6EECF244321}">
                <p14:modId xmlns:p14="http://schemas.microsoft.com/office/powerpoint/2010/main" val="1250950075"/>
              </p:ext>
            </p:extLst>
          </p:nvPr>
        </p:nvGraphicFramePr>
        <p:xfrm>
          <a:off x="759655" y="2172382"/>
          <a:ext cx="5506040" cy="4053618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054941">
                  <a:extLst>
                    <a:ext uri="{9D8B030D-6E8A-4147-A177-3AD203B41FA5}">
                      <a16:colId xmlns:a16="http://schemas.microsoft.com/office/drawing/2014/main" val="1517755082"/>
                    </a:ext>
                  </a:extLst>
                </a:gridCol>
                <a:gridCol w="1177107">
                  <a:extLst>
                    <a:ext uri="{9D8B030D-6E8A-4147-A177-3AD203B41FA5}">
                      <a16:colId xmlns:a16="http://schemas.microsoft.com/office/drawing/2014/main" val="2446386500"/>
                    </a:ext>
                  </a:extLst>
                </a:gridCol>
                <a:gridCol w="949203">
                  <a:extLst>
                    <a:ext uri="{9D8B030D-6E8A-4147-A177-3AD203B41FA5}">
                      <a16:colId xmlns:a16="http://schemas.microsoft.com/office/drawing/2014/main" val="3308918160"/>
                    </a:ext>
                  </a:extLst>
                </a:gridCol>
                <a:gridCol w="1134999">
                  <a:extLst>
                    <a:ext uri="{9D8B030D-6E8A-4147-A177-3AD203B41FA5}">
                      <a16:colId xmlns:a16="http://schemas.microsoft.com/office/drawing/2014/main" val="1854486728"/>
                    </a:ext>
                  </a:extLst>
                </a:gridCol>
                <a:gridCol w="1189790">
                  <a:extLst>
                    <a:ext uri="{9D8B030D-6E8A-4147-A177-3AD203B41FA5}">
                      <a16:colId xmlns:a16="http://schemas.microsoft.com/office/drawing/2014/main" val="1808496511"/>
                    </a:ext>
                  </a:extLst>
                </a:gridCol>
              </a:tblGrid>
              <a:tr h="12307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Rentals (€15/</a:t>
                      </a:r>
                      <a:r>
                        <a:rPr lang="en-GB" sz="1200" dirty="0" err="1"/>
                        <a:t>mo</a:t>
                      </a:r>
                      <a:r>
                        <a:rPr lang="en-GB" sz="120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Subscriptions (€150/yr)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Direct Sales (€360)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 dirty="0"/>
                        <a:t>Gross Revenue</a:t>
                      </a:r>
                      <a:endParaRPr lang="en-GB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0351803"/>
                  </a:ext>
                </a:extLst>
              </a:tr>
              <a:tr h="542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600" b="1" dirty="0"/>
                        <a:t>2027</a:t>
                      </a:r>
                      <a:endParaRPr lang="en-DE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€12,600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€30,000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€36,000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600" b="1" dirty="0"/>
                        <a:t>€78,600</a:t>
                      </a:r>
                      <a:endParaRPr lang="en-DE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628125"/>
                  </a:ext>
                </a:extLst>
              </a:tr>
              <a:tr h="542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600" b="1"/>
                        <a:t>2028</a:t>
                      </a:r>
                      <a:endParaRPr lang="en-DE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€36,000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€75,000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€180,000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600" b="1" dirty="0"/>
                        <a:t>€291,000</a:t>
                      </a:r>
                      <a:endParaRPr lang="en-DE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5382780"/>
                  </a:ext>
                </a:extLst>
              </a:tr>
              <a:tr h="542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600" b="1"/>
                        <a:t>2029</a:t>
                      </a:r>
                      <a:endParaRPr lang="en-DE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€54,000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€120,000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€252,000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600" b="1"/>
                        <a:t>€426,000</a:t>
                      </a:r>
                      <a:endParaRPr lang="en-DE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2084003"/>
                  </a:ext>
                </a:extLst>
              </a:tr>
              <a:tr h="542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600" b="1"/>
                        <a:t>2030</a:t>
                      </a:r>
                      <a:endParaRPr lang="en-DE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€180,000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€900,000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€1,080,000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600" b="1" dirty="0"/>
                        <a:t>€2,160,000</a:t>
                      </a:r>
                      <a:endParaRPr lang="en-DE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9756459"/>
                  </a:ext>
                </a:extLst>
              </a:tr>
              <a:tr h="542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600" b="1"/>
                        <a:t>2031</a:t>
                      </a:r>
                      <a:endParaRPr lang="en-DE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€216,000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€1,125,000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€1,260,000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600" b="1" dirty="0"/>
                        <a:t>€2,601,000</a:t>
                      </a:r>
                      <a:endParaRPr lang="en-DE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42625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90803E-0C78-48C0-B7CE-117A494223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en-GB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E9E152-0E00-4137-828A-59577AF8A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06A0A6-003A-44E1-9D66-9A511C928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en-GB" smtClean="0"/>
              <a:pPr rtl="0"/>
              <a:t>10</a:t>
            </a:fld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D7E330-435C-F592-C093-757466F5E9D8}"/>
              </a:ext>
            </a:extLst>
          </p:cNvPr>
          <p:cNvSpPr txBox="1"/>
          <p:nvPr/>
        </p:nvSpPr>
        <p:spPr>
          <a:xfrm>
            <a:off x="6817454" y="2343124"/>
            <a:ext cx="500702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/>
              <a:t>Starting with a pilot in 2027, the </a:t>
            </a:r>
            <a:r>
              <a:rPr lang="en-GB" sz="2400" dirty="0"/>
              <a:t>company</a:t>
            </a:r>
            <a:r>
              <a:rPr lang="en-GB" sz="2800" dirty="0"/>
              <a:t> rapidly expands regionally and then nationally, reaching </a:t>
            </a:r>
            <a:r>
              <a:rPr lang="en-GB" sz="2800" b="1" dirty="0"/>
              <a:t>€2.6M in annual revenue by 2031</a:t>
            </a:r>
            <a:r>
              <a:rPr lang="en-GB" sz="2800" dirty="0"/>
              <a:t>, powered by strong subscription adoption and predictable recurring income.</a:t>
            </a:r>
            <a:endParaRPr lang="en-DE" sz="2800" dirty="0"/>
          </a:p>
        </p:txBody>
      </p:sp>
    </p:spTree>
    <p:extLst>
      <p:ext uri="{BB962C8B-B14F-4D97-AF65-F5344CB8AC3E}">
        <p14:creationId xmlns:p14="http://schemas.microsoft.com/office/powerpoint/2010/main" val="3999316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DA2EE157-139C-422D-88A0-3E908DC6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8333552" y="3930709"/>
            <a:ext cx="3975244" cy="996551"/>
          </a:xfrm>
        </p:spPr>
        <p:txBody>
          <a:bodyPr rtlCol="0"/>
          <a:lstStyle/>
          <a:p>
            <a:pPr rtl="0"/>
            <a:r>
              <a:rPr lang="en-GB"/>
              <a:t>Financials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0EC84A2-A604-4E08-ACCD-4FB04FBD07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7162673"/>
              </p:ext>
            </p:extLst>
          </p:nvPr>
        </p:nvGraphicFramePr>
        <p:xfrm>
          <a:off x="838200" y="263900"/>
          <a:ext cx="7943460" cy="3290261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2566033">
                  <a:extLst>
                    <a:ext uri="{9D8B030D-6E8A-4147-A177-3AD203B41FA5}">
                      <a16:colId xmlns:a16="http://schemas.microsoft.com/office/drawing/2014/main" val="1517755082"/>
                    </a:ext>
                  </a:extLst>
                </a:gridCol>
                <a:gridCol w="1625496">
                  <a:extLst>
                    <a:ext uri="{9D8B030D-6E8A-4147-A177-3AD203B41FA5}">
                      <a16:colId xmlns:a16="http://schemas.microsoft.com/office/drawing/2014/main" val="2446386500"/>
                    </a:ext>
                  </a:extLst>
                </a:gridCol>
                <a:gridCol w="1635720">
                  <a:extLst>
                    <a:ext uri="{9D8B030D-6E8A-4147-A177-3AD203B41FA5}">
                      <a16:colId xmlns:a16="http://schemas.microsoft.com/office/drawing/2014/main" val="3308918160"/>
                    </a:ext>
                  </a:extLst>
                </a:gridCol>
                <a:gridCol w="1472147">
                  <a:extLst>
                    <a:ext uri="{9D8B030D-6E8A-4147-A177-3AD203B41FA5}">
                      <a16:colId xmlns:a16="http://schemas.microsoft.com/office/drawing/2014/main" val="1854486728"/>
                    </a:ext>
                  </a:extLst>
                </a:gridCol>
                <a:gridCol w="644064">
                  <a:extLst>
                    <a:ext uri="{9D8B030D-6E8A-4147-A177-3AD203B41FA5}">
                      <a16:colId xmlns:a16="http://schemas.microsoft.com/office/drawing/2014/main" val="1808496511"/>
                    </a:ext>
                  </a:extLst>
                </a:gridCol>
              </a:tblGrid>
              <a:tr h="5406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b="1" dirty="0"/>
                        <a:t>Income</a:t>
                      </a:r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b="1"/>
                        <a:t>Year 1 (2027)</a:t>
                      </a:r>
                      <a:endParaRPr lang="en-GB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b="1"/>
                        <a:t>Year 2 (2028)</a:t>
                      </a:r>
                      <a:endParaRPr lang="en-GB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b="1"/>
                        <a:t>Year 3 (2029)</a:t>
                      </a:r>
                      <a:endParaRPr lang="en-GB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endParaRPr lang="en-GB" sz="1400" b="0" cap="all" spc="400" baseline="0" noProof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0351803"/>
                  </a:ext>
                </a:extLst>
              </a:tr>
              <a:tr h="3763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/>
                        <a:t>Users (Active Seniors)</a:t>
                      </a:r>
                      <a:endParaRPr lang="en-GB" sz="12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270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700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1,100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auto"/>
                      <a:r>
                        <a:rPr lang="en-GB" sz="1200" b="0" u="none" strike="noStrike" noProof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eaford" panose="020B0502030303020204" pitchFamily="34" charset="0"/>
                        </a:rPr>
                        <a:t>​</a:t>
                      </a:r>
                      <a:endParaRPr lang="en-GB" sz="1200" b="0" i="0" u="none" strike="noStrike" noProof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Seaford" panose="020B0502030303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996714"/>
                  </a:ext>
                </a:extLst>
              </a:tr>
              <a:tr h="3763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/>
                        <a:t>Sales (Rollators Sold)</a:t>
                      </a:r>
                      <a:endParaRPr lang="en-GB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100 units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500 units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700 units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auto"/>
                      <a:r>
                        <a:rPr lang="en-GB" sz="1200" b="0" u="none" strike="noStrike" noProof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eaford" panose="020B0502030303020204" pitchFamily="34" charset="0"/>
                        </a:rPr>
                        <a:t>​</a:t>
                      </a:r>
                      <a:endParaRPr lang="en-GB" sz="1200" b="0" i="0" u="none" strike="noStrike" noProof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Seaford" panose="020B0502030303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628125"/>
                  </a:ext>
                </a:extLst>
              </a:tr>
              <a:tr h="3784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/>
                        <a:t>Average price per sale</a:t>
                      </a:r>
                      <a:endParaRPr lang="en-GB" sz="12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€360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€360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€360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auto"/>
                      <a:r>
                        <a:rPr lang="en-GB" sz="1200" b="0" u="none" strike="noStrike" noProof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eaford" panose="020B0502030303020204" pitchFamily="34" charset="0"/>
                        </a:rPr>
                        <a:t>​</a:t>
                      </a:r>
                      <a:endParaRPr lang="en-GB" sz="1200" b="0" i="0" u="none" strike="noStrike" noProof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Seaford" panose="020B0502030303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5382780"/>
                  </a:ext>
                </a:extLst>
              </a:tr>
              <a:tr h="37849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/>
                        <a:t>Subscription Users</a:t>
                      </a:r>
                      <a:endParaRPr lang="en-GB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800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auto"/>
                      <a:r>
                        <a:rPr lang="en-GB" sz="1200" b="0" u="none" strike="noStrike" noProof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eaford" panose="020B0502030303020204" pitchFamily="34" charset="0"/>
                        </a:rPr>
                        <a:t>​</a:t>
                      </a:r>
                      <a:endParaRPr lang="en-GB" sz="1200" b="0" i="0" u="none" strike="noStrike" noProof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Seaford" panose="020B0502030303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2084003"/>
                  </a:ext>
                </a:extLst>
              </a:tr>
              <a:tr h="3784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/>
                        <a:t>Rental Units</a:t>
                      </a:r>
                      <a:endParaRPr lang="en-GB" sz="12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70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200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/>
                        <a:t>300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auto"/>
                      <a:r>
                        <a:rPr lang="en-GB" sz="1200" b="0" u="none" strike="noStrike" noProof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eaford" panose="020B0502030303020204" pitchFamily="34" charset="0"/>
                        </a:rPr>
                        <a:t>​</a:t>
                      </a:r>
                      <a:endParaRPr lang="en-GB" sz="1200" b="0" i="0" u="none" strike="noStrike" noProof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Seaford" panose="020B0502030303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9756459"/>
                  </a:ext>
                </a:extLst>
              </a:tr>
              <a:tr h="37730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/>
                        <a:t>Revenue</a:t>
                      </a:r>
                      <a:endParaRPr lang="en-GB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 b="1"/>
                        <a:t>€78,600</a:t>
                      </a:r>
                      <a:endParaRPr lang="en-DE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 b="1"/>
                        <a:t>€291,000</a:t>
                      </a:r>
                      <a:endParaRPr lang="en-DE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 b="1"/>
                        <a:t>€426,000</a:t>
                      </a:r>
                      <a:endParaRPr lang="en-DE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 fontAlgn="auto"/>
                      <a:r>
                        <a:rPr lang="en-GB" sz="1200" b="0" u="none" strike="noStrike" noProof="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eaford" panose="020B0502030303020204" pitchFamily="34" charset="0"/>
                        </a:rPr>
                        <a:t>​</a:t>
                      </a:r>
                      <a:endParaRPr lang="en-GB" sz="1200" b="0" i="0" u="none" strike="noStrike" noProof="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Seaford" panose="020B0502030303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227705"/>
                  </a:ext>
                </a:extLst>
              </a:tr>
              <a:tr h="38466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b="1" dirty="0"/>
                        <a:t>GROSS PROFIT</a:t>
                      </a:r>
                      <a:r>
                        <a:rPr lang="en-GB" sz="1200" dirty="0"/>
                        <a:t> (approx. 65%)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 b="1" dirty="0"/>
                        <a:t>€51,000</a:t>
                      </a:r>
                      <a:endParaRPr lang="en-DE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 b="1"/>
                        <a:t>€189,000</a:t>
                      </a:r>
                      <a:endParaRPr lang="en-DE" sz="12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200" b="1" dirty="0"/>
                        <a:t>€277,000</a:t>
                      </a:r>
                      <a:endParaRPr lang="en-DE" sz="12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auto"/>
                      <a:r>
                        <a:rPr lang="en-GB" sz="1200" b="0" u="none" strike="noStrike" noProof="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Seaford" panose="020B0502030303020204" pitchFamily="34" charset="0"/>
                        </a:rPr>
                        <a:t>​</a:t>
                      </a:r>
                      <a:endParaRPr lang="en-GB" sz="1200" b="0" i="0" u="none" strike="noStrike" noProof="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Seaford" panose="020B0502030303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0867358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CD5BD7-2194-41D8-924E-B7735948C9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en-GB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821002-DE40-4F4D-AA04-D8F7F4AE3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4BDC9A-FBF6-43FE-9122-F7A91DC87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en-GB" smtClean="0"/>
              <a:pPr rtl="0"/>
              <a:t>11</a:t>
            </a:fld>
            <a:endParaRPr lang="en-GB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5C970A5-4221-ED35-327F-8A4B866775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1981745"/>
              </p:ext>
            </p:extLst>
          </p:nvPr>
        </p:nvGraphicFramePr>
        <p:xfrm>
          <a:off x="838200" y="3677546"/>
          <a:ext cx="7943460" cy="2281956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2566033">
                  <a:extLst>
                    <a:ext uri="{9D8B030D-6E8A-4147-A177-3AD203B41FA5}">
                      <a16:colId xmlns:a16="http://schemas.microsoft.com/office/drawing/2014/main" val="1517755082"/>
                    </a:ext>
                  </a:extLst>
                </a:gridCol>
                <a:gridCol w="1255593">
                  <a:extLst>
                    <a:ext uri="{9D8B030D-6E8A-4147-A177-3AD203B41FA5}">
                      <a16:colId xmlns:a16="http://schemas.microsoft.com/office/drawing/2014/main" val="2446386500"/>
                    </a:ext>
                  </a:extLst>
                </a:gridCol>
                <a:gridCol w="1350498">
                  <a:extLst>
                    <a:ext uri="{9D8B030D-6E8A-4147-A177-3AD203B41FA5}">
                      <a16:colId xmlns:a16="http://schemas.microsoft.com/office/drawing/2014/main" val="3308918160"/>
                    </a:ext>
                  </a:extLst>
                </a:gridCol>
                <a:gridCol w="1041010">
                  <a:extLst>
                    <a:ext uri="{9D8B030D-6E8A-4147-A177-3AD203B41FA5}">
                      <a16:colId xmlns:a16="http://schemas.microsoft.com/office/drawing/2014/main" val="1854486728"/>
                    </a:ext>
                  </a:extLst>
                </a:gridCol>
                <a:gridCol w="1730326">
                  <a:extLst>
                    <a:ext uri="{9D8B030D-6E8A-4147-A177-3AD203B41FA5}">
                      <a16:colId xmlns:a16="http://schemas.microsoft.com/office/drawing/2014/main" val="1808496511"/>
                    </a:ext>
                  </a:extLst>
                </a:gridCol>
              </a:tblGrid>
              <a:tr h="3937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b="1" dirty="0"/>
                        <a:t>Expenses</a:t>
                      </a:r>
                      <a:endParaRPr lang="en-GB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b="1" dirty="0"/>
                        <a:t>Year 1</a:t>
                      </a:r>
                      <a:endParaRPr lang="en-GB" sz="11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b="1" dirty="0"/>
                        <a:t>Year 2</a:t>
                      </a:r>
                      <a:endParaRPr lang="en-GB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b="1"/>
                        <a:t>Year 3</a:t>
                      </a:r>
                      <a:endParaRPr lang="en-GB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b="1" dirty="0"/>
                        <a:t>% of Revenue</a:t>
                      </a:r>
                      <a:endParaRPr lang="en-GB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0351803"/>
                  </a:ext>
                </a:extLst>
              </a:tr>
              <a:tr h="3763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b="1"/>
                        <a:t>Sales &amp; Marketing</a:t>
                      </a:r>
                      <a:endParaRPr lang="en-GB" sz="11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€20,000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€70,000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€110,000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40–50%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996714"/>
                  </a:ext>
                </a:extLst>
              </a:tr>
              <a:tr h="3763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b="1"/>
                        <a:t>Customer Service &amp; Support</a:t>
                      </a:r>
                      <a:endParaRPr lang="en-GB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€8,000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€20,000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€32,000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~10%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628125"/>
                  </a:ext>
                </a:extLst>
              </a:tr>
              <a:tr h="3784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b="1"/>
                        <a:t>Product Development</a:t>
                      </a:r>
                      <a:endParaRPr lang="en-GB" sz="11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€12,000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€30,000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€45,000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~10%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5382780"/>
                  </a:ext>
                </a:extLst>
              </a:tr>
              <a:tr h="37849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b="1"/>
                        <a:t>Research + Content Production</a:t>
                      </a:r>
                      <a:endParaRPr lang="en-GB" sz="11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€5,000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€12,000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€18,000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/>
                        <a:t>~5%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2084003"/>
                  </a:ext>
                </a:extLst>
              </a:tr>
              <a:tr h="3784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100" b="1"/>
                        <a:t>TOTAL EXPENSES</a:t>
                      </a:r>
                      <a:endParaRPr lang="en-GB" sz="11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 b="1"/>
                        <a:t>€45,000</a:t>
                      </a:r>
                      <a:endParaRPr lang="en-DE" sz="11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 b="1"/>
                        <a:t>€132,000</a:t>
                      </a:r>
                      <a:endParaRPr lang="en-DE" sz="11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sz="1100" b="1"/>
                        <a:t>€205,000</a:t>
                      </a:r>
                      <a:endParaRPr lang="en-DE" sz="110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11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97564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3932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itle 238">
            <a:extLst>
              <a:ext uri="{FF2B5EF4-FFF2-40B4-BE49-F238E27FC236}">
                <a16:creationId xmlns:a16="http://schemas.microsoft.com/office/drawing/2014/main" id="{20C2B32A-DDA7-44A1-817F-485EA7BBA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Five-year action plan</a:t>
            </a: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9947C1AC-1A21-4AAC-B2A8-736885C0E342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2029367" y="2120620"/>
            <a:ext cx="1440088" cy="549528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Prototype Production</a:t>
            </a:r>
          </a:p>
        </p:txBody>
      </p:sp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3CC8BA56-B1EC-4149-8E79-730A963B2EBC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397612" y="2120620"/>
            <a:ext cx="1440088" cy="549528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Company Registration</a:t>
            </a:r>
          </a:p>
        </p:txBody>
      </p:sp>
      <p:sp>
        <p:nvSpPr>
          <p:cNvPr id="73" name="Text Placeholder 72">
            <a:extLst>
              <a:ext uri="{FF2B5EF4-FFF2-40B4-BE49-F238E27FC236}">
                <a16:creationId xmlns:a16="http://schemas.microsoft.com/office/drawing/2014/main" id="{D133910C-A43B-4DB5-B388-370A567275BE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344687" y="1793812"/>
            <a:ext cx="1440088" cy="876336"/>
          </a:xfrm>
        </p:spPr>
        <p:txBody>
          <a:bodyPr rtlCol="0">
            <a:normAutofit fontScale="92500" lnSpcReduction="10000"/>
          </a:bodyPr>
          <a:lstStyle/>
          <a:p>
            <a:r>
              <a:rPr lang="en-GB" dirty="0"/>
              <a:t>Finishing Certification, Selling Manual Rollators</a:t>
            </a:r>
          </a:p>
          <a:p>
            <a:pPr rtl="0"/>
            <a:endParaRPr lang="en-GB" dirty="0"/>
          </a:p>
        </p:txBody>
      </p:sp>
      <p:sp>
        <p:nvSpPr>
          <p:cNvPr id="69" name="Text Placeholder 68">
            <a:extLst>
              <a:ext uri="{FF2B5EF4-FFF2-40B4-BE49-F238E27FC236}">
                <a16:creationId xmlns:a16="http://schemas.microsoft.com/office/drawing/2014/main" id="{8E1DE698-315F-427A-8607-93E5C8C02D5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96804" y="2720679"/>
            <a:ext cx="1021001" cy="501726"/>
          </a:xfrm>
        </p:spPr>
        <p:txBody>
          <a:bodyPr rtlCol="0"/>
          <a:lstStyle/>
          <a:p>
            <a:pPr rtl="0"/>
            <a:r>
              <a:rPr lang="en-GB" dirty="0"/>
              <a:t>2026</a:t>
            </a: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543CB26E-CEC1-42B1-BFD8-F57499DDA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049387" y="2999128"/>
            <a:ext cx="8510121" cy="0"/>
            <a:chOff x="1504814" y="2488864"/>
            <a:chExt cx="8510121" cy="0"/>
          </a:xfrm>
        </p:grpSpPr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5507A0E-19D5-402B-BD44-A2E472163DA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CF0A8E84-9149-4014-B3AC-124B8C14B42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6C27957-1B8B-4382-8AD9-AE1244E072F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C012FEE-2762-4F00-AC76-1DC6EDF512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6CC02CC7-9331-4D75-97CF-C10722DBBA8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25CD134-D14F-42B9-A055-E11BFBA0C13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811BD3D-143E-4DE0-BF8E-6360B450706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446848AE-89CD-4016-A641-6F0C2B941E8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60E2804-5C00-4E6F-958C-EF9A5C6D166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885BC663-DAD2-4546-99F7-32CFBEAFB58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EBF374C2-BA26-4C96-9353-36D26FA768E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A786ABE4-B37E-45F2-8F5D-7C4C5AAC9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872910" y="2903401"/>
            <a:ext cx="8858463" cy="174171"/>
            <a:chOff x="1835966" y="4162015"/>
            <a:chExt cx="8858463" cy="174171"/>
          </a:xfrm>
        </p:grpSpPr>
        <p:sp>
          <p:nvSpPr>
            <p:cNvPr id="116" name="Oval 234">
              <a:extLst>
                <a:ext uri="{FF2B5EF4-FFF2-40B4-BE49-F238E27FC236}">
                  <a16:creationId xmlns:a16="http://schemas.microsoft.com/office/drawing/2014/main" id="{BB7DB3CE-1F30-44E2-A8A6-2449B5AE3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17" name="Oval 236">
              <a:extLst>
                <a:ext uri="{FF2B5EF4-FFF2-40B4-BE49-F238E27FC236}">
                  <a16:creationId xmlns:a16="http://schemas.microsoft.com/office/drawing/2014/main" id="{792E8414-044B-4D11-ABF4-C64860DA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18" name="Oval 238">
              <a:extLst>
                <a:ext uri="{FF2B5EF4-FFF2-40B4-BE49-F238E27FC236}">
                  <a16:creationId xmlns:a16="http://schemas.microsoft.com/office/drawing/2014/main" id="{01E1C7AD-1630-4620-BCA1-3DA99D0E1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19" name="Oval 240">
              <a:extLst>
                <a:ext uri="{FF2B5EF4-FFF2-40B4-BE49-F238E27FC236}">
                  <a16:creationId xmlns:a16="http://schemas.microsoft.com/office/drawing/2014/main" id="{BCC2148A-83BE-4890-AD81-6A2C096AC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20" name="Oval 242">
              <a:extLst>
                <a:ext uri="{FF2B5EF4-FFF2-40B4-BE49-F238E27FC236}">
                  <a16:creationId xmlns:a16="http://schemas.microsoft.com/office/drawing/2014/main" id="{5F34C04B-AE8F-4043-95AE-AA2856D7E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21" name="Oval 244">
              <a:extLst>
                <a:ext uri="{FF2B5EF4-FFF2-40B4-BE49-F238E27FC236}">
                  <a16:creationId xmlns:a16="http://schemas.microsoft.com/office/drawing/2014/main" id="{1728C29F-4DEE-423A-AB94-1A4B7B65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22" name="Oval 246">
              <a:extLst>
                <a:ext uri="{FF2B5EF4-FFF2-40B4-BE49-F238E27FC236}">
                  <a16:creationId xmlns:a16="http://schemas.microsoft.com/office/drawing/2014/main" id="{0CC10595-486F-46CE-880F-5163C9E6E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23" name="Oval 248">
              <a:extLst>
                <a:ext uri="{FF2B5EF4-FFF2-40B4-BE49-F238E27FC236}">
                  <a16:creationId xmlns:a16="http://schemas.microsoft.com/office/drawing/2014/main" id="{932E3893-D078-4D1B-BDFB-9A9DD137F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24" name="Oval 250">
              <a:extLst>
                <a:ext uri="{FF2B5EF4-FFF2-40B4-BE49-F238E27FC236}">
                  <a16:creationId xmlns:a16="http://schemas.microsoft.com/office/drawing/2014/main" id="{95D1B873-99B5-486B-8650-C357F2BF3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25" name="Oval 252">
              <a:extLst>
                <a:ext uri="{FF2B5EF4-FFF2-40B4-BE49-F238E27FC236}">
                  <a16:creationId xmlns:a16="http://schemas.microsoft.com/office/drawing/2014/main" id="{F752122A-7CF8-420A-A31C-0EBD2639E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26" name="Oval 254">
              <a:extLst>
                <a:ext uri="{FF2B5EF4-FFF2-40B4-BE49-F238E27FC236}">
                  <a16:creationId xmlns:a16="http://schemas.microsoft.com/office/drawing/2014/main" id="{FD6060F3-3D2B-451B-8D5F-1786C491E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27" name="Oval 256">
              <a:extLst>
                <a:ext uri="{FF2B5EF4-FFF2-40B4-BE49-F238E27FC236}">
                  <a16:creationId xmlns:a16="http://schemas.microsoft.com/office/drawing/2014/main" id="{A9E7E945-5B46-4F59-8F73-D48A17F69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</p:grp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48D9A497-BF7B-44B0-9021-F37B0F75C4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712346" y="3170170"/>
            <a:ext cx="495300" cy="652276"/>
          </a:xfrm>
        </p:spPr>
        <p:txBody>
          <a:bodyPr rtlCol="0"/>
          <a:lstStyle/>
          <a:p>
            <a:pPr rtl="0"/>
            <a:r>
              <a:rPr lang="en-GB"/>
              <a:t>Jan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78849CBE-BA38-4309-AE32-2967703B8DF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501761" y="3170170"/>
            <a:ext cx="495300" cy="652276"/>
          </a:xfrm>
        </p:spPr>
        <p:txBody>
          <a:bodyPr rtlCol="0"/>
          <a:lstStyle/>
          <a:p>
            <a:pPr rtl="0"/>
            <a:r>
              <a:rPr lang="en-GB"/>
              <a:t>Feb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210DCAF9-BA33-4B26-9F35-D87F5B8AE0D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91176" y="3170170"/>
            <a:ext cx="495300" cy="652276"/>
          </a:xfrm>
        </p:spPr>
        <p:txBody>
          <a:bodyPr rtlCol="0"/>
          <a:lstStyle/>
          <a:p>
            <a:pPr rtl="0"/>
            <a:r>
              <a:rPr lang="en-GB"/>
              <a:t>Mar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7E11A923-B627-4893-925F-109C56B5586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80591" y="3170170"/>
            <a:ext cx="495300" cy="652276"/>
          </a:xfrm>
        </p:spPr>
        <p:txBody>
          <a:bodyPr rtlCol="0"/>
          <a:lstStyle/>
          <a:p>
            <a:pPr rtl="0"/>
            <a:r>
              <a:rPr lang="en-GB" dirty="0"/>
              <a:t>Apr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6BA48EC0-EBAD-424D-B857-1B1C9A3A21D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810807" y="3170170"/>
            <a:ext cx="615310" cy="652276"/>
          </a:xfrm>
        </p:spPr>
        <p:txBody>
          <a:bodyPr rtlCol="0"/>
          <a:lstStyle/>
          <a:p>
            <a:pPr rtl="0"/>
            <a:r>
              <a:rPr lang="en-GB"/>
              <a:t>May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18AB0EB4-ABD0-44C8-AF9C-86C07480F62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659421" y="3170170"/>
            <a:ext cx="495300" cy="652276"/>
          </a:xfrm>
        </p:spPr>
        <p:txBody>
          <a:bodyPr rtlCol="0"/>
          <a:lstStyle/>
          <a:p>
            <a:pPr rtl="0"/>
            <a:r>
              <a:rPr lang="en-GB"/>
              <a:t>Jun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34162C5B-62FF-47D6-B817-F247FF6D1F5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48836" y="3170170"/>
            <a:ext cx="495300" cy="652276"/>
          </a:xfrm>
        </p:spPr>
        <p:txBody>
          <a:bodyPr rtlCol="0"/>
          <a:lstStyle/>
          <a:p>
            <a:pPr rtl="0"/>
            <a:r>
              <a:rPr lang="en-GB"/>
              <a:t>Jul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402C550F-542A-4A20-B998-90EC654E5D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238251" y="3170170"/>
            <a:ext cx="495300" cy="652276"/>
          </a:xfrm>
        </p:spPr>
        <p:txBody>
          <a:bodyPr rtlCol="0"/>
          <a:lstStyle/>
          <a:p>
            <a:pPr rtl="0"/>
            <a:r>
              <a:rPr lang="en-GB"/>
              <a:t>Aug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1CD40A2-EB53-4B75-9C16-29683A4965D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027666" y="3170170"/>
            <a:ext cx="495300" cy="652276"/>
          </a:xfrm>
        </p:spPr>
        <p:txBody>
          <a:bodyPr rtlCol="0"/>
          <a:lstStyle/>
          <a:p>
            <a:pPr rtl="0"/>
            <a:r>
              <a:rPr lang="en-GB"/>
              <a:t>Sep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DFBAB31B-8252-4FAD-B1AC-2E9AB1E717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817081" y="3170170"/>
            <a:ext cx="495300" cy="652276"/>
          </a:xfrm>
        </p:spPr>
        <p:txBody>
          <a:bodyPr rtlCol="0"/>
          <a:lstStyle/>
          <a:p>
            <a:pPr rtl="0"/>
            <a:r>
              <a:rPr lang="en-GB"/>
              <a:t>Oct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F8B794CC-191E-425E-889A-BB032E7BB36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606496" y="3170170"/>
            <a:ext cx="495300" cy="652276"/>
          </a:xfrm>
        </p:spPr>
        <p:txBody>
          <a:bodyPr rtlCol="0"/>
          <a:lstStyle/>
          <a:p>
            <a:pPr rtl="0"/>
            <a:r>
              <a:rPr lang="en-GB"/>
              <a:t>Nov</a:t>
            </a: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1CDCFB34-6EC6-4EE2-9AD4-6E56BD0199C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395907" y="3170170"/>
            <a:ext cx="495300" cy="652276"/>
          </a:xfrm>
        </p:spPr>
        <p:txBody>
          <a:bodyPr rtlCol="0"/>
          <a:lstStyle/>
          <a:p>
            <a:pPr rtl="0"/>
            <a:r>
              <a:rPr lang="en-GB"/>
              <a:t>Dec</a:t>
            </a:r>
          </a:p>
        </p:txBody>
      </p:sp>
      <p:sp>
        <p:nvSpPr>
          <p:cNvPr id="74" name="Text Placeholder 73">
            <a:extLst>
              <a:ext uri="{FF2B5EF4-FFF2-40B4-BE49-F238E27FC236}">
                <a16:creationId xmlns:a16="http://schemas.microsoft.com/office/drawing/2014/main" id="{682C597E-B402-40D3-871F-EB0A0C4B32E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2029367" y="3854752"/>
            <a:ext cx="1440088" cy="557165"/>
          </a:xfrm>
        </p:spPr>
        <p:txBody>
          <a:bodyPr rtlCol="0"/>
          <a:lstStyle/>
          <a:p>
            <a:pPr rtl="0"/>
            <a:r>
              <a:rPr lang="en-GB" dirty="0"/>
              <a:t>Pilot Market Sales</a:t>
            </a:r>
          </a:p>
        </p:txBody>
      </p:sp>
      <p:sp>
        <p:nvSpPr>
          <p:cNvPr id="75" name="Text Placeholder 74">
            <a:extLst>
              <a:ext uri="{FF2B5EF4-FFF2-40B4-BE49-F238E27FC236}">
                <a16:creationId xmlns:a16="http://schemas.microsoft.com/office/drawing/2014/main" id="{40A6C91B-7E29-4AD2-8A1A-B6A27227E26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5976442" y="3854752"/>
            <a:ext cx="1440088" cy="557165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Regional launch​</a:t>
            </a:r>
          </a:p>
        </p:txBody>
      </p:sp>
      <p:sp>
        <p:nvSpPr>
          <p:cNvPr id="76" name="Text Placeholder 75">
            <a:extLst>
              <a:ext uri="{FF2B5EF4-FFF2-40B4-BE49-F238E27FC236}">
                <a16:creationId xmlns:a16="http://schemas.microsoft.com/office/drawing/2014/main" id="{1F8D406C-20BB-4092-82DD-112279320B1F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9923517" y="3854752"/>
            <a:ext cx="1440088" cy="557165"/>
          </a:xfrm>
        </p:spPr>
        <p:txBody>
          <a:bodyPr rtlCol="0">
            <a:normAutofit fontScale="77500" lnSpcReduction="20000"/>
          </a:bodyPr>
          <a:lstStyle/>
          <a:p>
            <a:pPr rtl="0"/>
            <a:r>
              <a:rPr lang="en-GB" dirty="0"/>
              <a:t>Collaboration With Insurance Companies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A899FFE-076A-40FC-B631-5B66EF197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49477" y="4411918"/>
            <a:ext cx="7895340" cy="344415"/>
            <a:chOff x="2749477" y="4411918"/>
            <a:chExt cx="7895340" cy="344415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6797A2C-006C-46A3-9455-22B5AF7DE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947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9A229B-BB21-44E2-8144-F1A7737D7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668" y="4411918"/>
              <a:ext cx="1260" cy="344415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5F01EFA-F955-442E-9C11-6BC1F536E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355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A4FCB34F-E515-4CEE-A392-9813A5F3074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96804" y="4418755"/>
            <a:ext cx="1021001" cy="501726"/>
          </a:xfrm>
        </p:spPr>
        <p:txBody>
          <a:bodyPr rtlCol="0"/>
          <a:lstStyle/>
          <a:p>
            <a:pPr rtl="0"/>
            <a:r>
              <a:rPr lang="en-GB" dirty="0"/>
              <a:t>2027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5E47008C-3AD1-4C4E-90F0-64842A98A13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712346" y="4871997"/>
            <a:ext cx="495300" cy="652272"/>
          </a:xfrm>
        </p:spPr>
        <p:txBody>
          <a:bodyPr rtlCol="0"/>
          <a:lstStyle/>
          <a:p>
            <a:pPr rtl="0"/>
            <a:r>
              <a:rPr lang="en-GB"/>
              <a:t>Jan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983B6BF3-F791-4460-84A5-5581A80398B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501761" y="4871997"/>
            <a:ext cx="495300" cy="652272"/>
          </a:xfrm>
        </p:spPr>
        <p:txBody>
          <a:bodyPr rtlCol="0"/>
          <a:lstStyle/>
          <a:p>
            <a:pPr rtl="0"/>
            <a:r>
              <a:rPr lang="en-GB"/>
              <a:t>Feb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E3EE2BF6-FA60-4E6D-A026-DD01C9AE949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291176" y="4871997"/>
            <a:ext cx="495300" cy="652272"/>
          </a:xfrm>
        </p:spPr>
        <p:txBody>
          <a:bodyPr rtlCol="0"/>
          <a:lstStyle/>
          <a:p>
            <a:pPr rtl="0"/>
            <a:r>
              <a:rPr lang="en-GB"/>
              <a:t>Mar</a:t>
            </a:r>
          </a:p>
        </p:txBody>
      </p:sp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B038B2E9-837D-40CA-8F47-C7023EBFFFE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080591" y="4871997"/>
            <a:ext cx="495300" cy="652272"/>
          </a:xfrm>
        </p:spPr>
        <p:txBody>
          <a:bodyPr rtlCol="0"/>
          <a:lstStyle/>
          <a:p>
            <a:pPr rtl="0"/>
            <a:r>
              <a:rPr lang="en-GB"/>
              <a:t>Apr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20A3B158-B881-4E99-B8F7-CE9C57BDB48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810807" y="4871997"/>
            <a:ext cx="615310" cy="652272"/>
          </a:xfrm>
        </p:spPr>
        <p:txBody>
          <a:bodyPr rtlCol="0"/>
          <a:lstStyle/>
          <a:p>
            <a:pPr rtl="0"/>
            <a:r>
              <a:rPr lang="en-GB"/>
              <a:t>May</a:t>
            </a:r>
          </a:p>
        </p:txBody>
      </p:sp>
      <p:sp>
        <p:nvSpPr>
          <p:cNvPr id="62" name="Text Placeholder 61">
            <a:extLst>
              <a:ext uri="{FF2B5EF4-FFF2-40B4-BE49-F238E27FC236}">
                <a16:creationId xmlns:a16="http://schemas.microsoft.com/office/drawing/2014/main" id="{FFF63345-F566-48EC-9BCB-B89BD5BE3C1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659421" y="4871997"/>
            <a:ext cx="495300" cy="652272"/>
          </a:xfrm>
        </p:spPr>
        <p:txBody>
          <a:bodyPr rtlCol="0"/>
          <a:lstStyle/>
          <a:p>
            <a:pPr rtl="0"/>
            <a:r>
              <a:rPr lang="en-GB"/>
              <a:t>Jun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241FDAF1-A29F-47DB-A53E-FEC9D6A8CDD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48836" y="4871997"/>
            <a:ext cx="599078" cy="652272"/>
          </a:xfrm>
        </p:spPr>
        <p:txBody>
          <a:bodyPr rtlCol="0"/>
          <a:lstStyle/>
          <a:p>
            <a:pPr rtl="0"/>
            <a:r>
              <a:rPr lang="en-GB" dirty="0"/>
              <a:t>July</a:t>
            </a:r>
          </a:p>
          <a:p>
            <a:pPr rtl="0"/>
            <a:r>
              <a:rPr lang="en-GB" dirty="0"/>
              <a:t>2028</a:t>
            </a:r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2596B801-B1AE-4F3B-9E54-ED35EA8D40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238251" y="4871997"/>
            <a:ext cx="495300" cy="652272"/>
          </a:xfrm>
        </p:spPr>
        <p:txBody>
          <a:bodyPr rtlCol="0"/>
          <a:lstStyle/>
          <a:p>
            <a:pPr rtl="0"/>
            <a:r>
              <a:rPr lang="en-GB" dirty="0"/>
              <a:t>Aug</a:t>
            </a:r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C2EE8BE4-DC95-4D04-8195-9C4CDE8671E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027666" y="4871997"/>
            <a:ext cx="495300" cy="652272"/>
          </a:xfrm>
        </p:spPr>
        <p:txBody>
          <a:bodyPr rtlCol="0"/>
          <a:lstStyle/>
          <a:p>
            <a:pPr rtl="0"/>
            <a:r>
              <a:rPr lang="en-GB"/>
              <a:t>Sep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20FB149E-5D02-4014-A75A-9AC27158ABB5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817081" y="4871997"/>
            <a:ext cx="495300" cy="652272"/>
          </a:xfrm>
        </p:spPr>
        <p:txBody>
          <a:bodyPr rtlCol="0"/>
          <a:lstStyle/>
          <a:p>
            <a:pPr rtl="0"/>
            <a:r>
              <a:rPr lang="en-GB"/>
              <a:t>Oct</a:t>
            </a:r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93764DE0-D7E5-48EA-B262-B756750A641E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9606496" y="4871997"/>
            <a:ext cx="495300" cy="652272"/>
          </a:xfrm>
        </p:spPr>
        <p:txBody>
          <a:bodyPr rtlCol="0"/>
          <a:lstStyle/>
          <a:p>
            <a:pPr rtl="0"/>
            <a:r>
              <a:rPr lang="en-GB"/>
              <a:t>Nov</a:t>
            </a:r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DB5D38E8-4E52-4AD7-94F1-C92DFF8069FC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0395907" y="4871997"/>
            <a:ext cx="633164" cy="652272"/>
          </a:xfrm>
        </p:spPr>
        <p:txBody>
          <a:bodyPr rtlCol="0"/>
          <a:lstStyle/>
          <a:p>
            <a:pPr rtl="0"/>
            <a:r>
              <a:rPr lang="en-GB" dirty="0"/>
              <a:t>Dec</a:t>
            </a:r>
          </a:p>
          <a:p>
            <a:pPr rtl="0"/>
            <a:r>
              <a:rPr lang="en-GB" dirty="0"/>
              <a:t>2030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AC390FF-17C3-4654-8DFC-8A42E5B05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0737" y="2675138"/>
            <a:ext cx="6313957" cy="344415"/>
            <a:chOff x="2750737" y="2675138"/>
            <a:chExt cx="6313957" cy="344415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D5C6584-CB4B-4425-BA19-FF20E4E89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75073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6FE0302-BE0A-4917-A64C-2F67EB9A2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511688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E22871C-55F4-49C5-9209-01CD6892A2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063434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7AA2709-E2DF-4073-9240-0310E49F0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047081" y="4694680"/>
            <a:ext cx="8510121" cy="0"/>
            <a:chOff x="1504814" y="2488864"/>
            <a:chExt cx="8510121" cy="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F3563D7F-8827-4268-90EC-699C9868AAE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CCD75BD-F32B-4639-AD76-0FCE6CDE30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E473BCE-F933-45A7-AE3E-45515320888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D295C70-2616-4BE7-AFC6-DFBB0449DF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4C75960-6F07-4A00-AF65-3604AEDFB24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DA5BCD3-3B54-421C-BCDE-537E2EE450A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42ED791-E85D-4F4F-A079-1B2340E093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5692CC8-388F-42CD-BA01-87F70B11334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779C220-A612-4C64-BA15-EE86F6F7FF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F136CFD-DB6B-4835-AB32-D1826774CD7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15BB495-14FA-435E-ADE2-7FB5AA0960D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C4091D7-8930-414F-87C8-3E306D263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872910" y="4599626"/>
            <a:ext cx="8858463" cy="174171"/>
            <a:chOff x="1835966" y="4162015"/>
            <a:chExt cx="8858463" cy="174171"/>
          </a:xfrm>
        </p:grpSpPr>
        <p:sp>
          <p:nvSpPr>
            <p:cNvPr id="91" name="Oval 234">
              <a:extLst>
                <a:ext uri="{FF2B5EF4-FFF2-40B4-BE49-F238E27FC236}">
                  <a16:creationId xmlns:a16="http://schemas.microsoft.com/office/drawing/2014/main" id="{DE99BD70-B22A-4512-95C6-D036BD60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92" name="Oval 236">
              <a:extLst>
                <a:ext uri="{FF2B5EF4-FFF2-40B4-BE49-F238E27FC236}">
                  <a16:creationId xmlns:a16="http://schemas.microsoft.com/office/drawing/2014/main" id="{B1A3DC00-645B-445A-96D7-37B1F48B6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93" name="Oval 238">
              <a:extLst>
                <a:ext uri="{FF2B5EF4-FFF2-40B4-BE49-F238E27FC236}">
                  <a16:creationId xmlns:a16="http://schemas.microsoft.com/office/drawing/2014/main" id="{E137138B-B45C-485A-A79E-784DFC48D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94" name="Oval 240">
              <a:extLst>
                <a:ext uri="{FF2B5EF4-FFF2-40B4-BE49-F238E27FC236}">
                  <a16:creationId xmlns:a16="http://schemas.microsoft.com/office/drawing/2014/main" id="{3AC2A91C-205F-4847-B550-21C01641F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95" name="Oval 242">
              <a:extLst>
                <a:ext uri="{FF2B5EF4-FFF2-40B4-BE49-F238E27FC236}">
                  <a16:creationId xmlns:a16="http://schemas.microsoft.com/office/drawing/2014/main" id="{465BE634-14E3-4566-A60C-DBF0C96C3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96" name="Oval 244">
              <a:extLst>
                <a:ext uri="{FF2B5EF4-FFF2-40B4-BE49-F238E27FC236}">
                  <a16:creationId xmlns:a16="http://schemas.microsoft.com/office/drawing/2014/main" id="{96AFB552-F8FF-44B4-8EBB-39C0457EC1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97" name="Oval 246">
              <a:extLst>
                <a:ext uri="{FF2B5EF4-FFF2-40B4-BE49-F238E27FC236}">
                  <a16:creationId xmlns:a16="http://schemas.microsoft.com/office/drawing/2014/main" id="{EFBDAFF1-80C9-4258-BE81-D66CE95AF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solidFill>
              <a:schemeClr val="accent4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98" name="Oval 248">
              <a:extLst>
                <a:ext uri="{FF2B5EF4-FFF2-40B4-BE49-F238E27FC236}">
                  <a16:creationId xmlns:a16="http://schemas.microsoft.com/office/drawing/2014/main" id="{6CAC3C6B-0DC0-42A8-A0F6-5DE8D3CD8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99" name="Oval 250">
              <a:extLst>
                <a:ext uri="{FF2B5EF4-FFF2-40B4-BE49-F238E27FC236}">
                  <a16:creationId xmlns:a16="http://schemas.microsoft.com/office/drawing/2014/main" id="{BD4E23F3-6767-48BC-9DDD-56352C378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00" name="Oval 252">
              <a:extLst>
                <a:ext uri="{FF2B5EF4-FFF2-40B4-BE49-F238E27FC236}">
                  <a16:creationId xmlns:a16="http://schemas.microsoft.com/office/drawing/2014/main" id="{4ED51602-81E7-4BE6-90A2-0A453C234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01" name="Oval 254">
              <a:extLst>
                <a:ext uri="{FF2B5EF4-FFF2-40B4-BE49-F238E27FC236}">
                  <a16:creationId xmlns:a16="http://schemas.microsoft.com/office/drawing/2014/main" id="{61A53BCB-2442-44E7-8C24-A5715EC37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sp>
          <p:nvSpPr>
            <p:cNvPr id="102" name="Oval 256">
              <a:extLst>
                <a:ext uri="{FF2B5EF4-FFF2-40B4-BE49-F238E27FC236}">
                  <a16:creationId xmlns:a16="http://schemas.microsoft.com/office/drawing/2014/main" id="{64E53F16-D265-4F25-A9AC-C82E3D17C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27771-6931-4829-9487-85B9A3EFA8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en-GB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14E736-C54A-452D-8B25-A16073C2B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2F8115-4311-4DBF-88A0-8C9B56B70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en-GB" smtClean="0"/>
              <a:pPr rtl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0980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64">
            <a:extLst>
              <a:ext uri="{FF2B5EF4-FFF2-40B4-BE49-F238E27FC236}">
                <a16:creationId xmlns:a16="http://schemas.microsoft.com/office/drawing/2014/main" id="{64ABC1C5-3ACA-49D3-A339-04BA07963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Funding</a:t>
            </a:r>
          </a:p>
        </p:txBody>
      </p:sp>
      <p:graphicFrame>
        <p:nvGraphicFramePr>
          <p:cNvPr id="78" name="Chart 77" descr="Chart">
            <a:extLst>
              <a:ext uri="{FF2B5EF4-FFF2-40B4-BE49-F238E27FC236}">
                <a16:creationId xmlns:a16="http://schemas.microsoft.com/office/drawing/2014/main" id="{281461AE-467D-40F7-A03B-CE9CAED1FC9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1171128"/>
              </p:ext>
            </p:extLst>
          </p:nvPr>
        </p:nvGraphicFramePr>
        <p:xfrm>
          <a:off x="1609005" y="1403931"/>
          <a:ext cx="1357883" cy="3112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858F1CE5-2796-49BE-A32F-4545CF6DEA6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200" y="4525420"/>
            <a:ext cx="2449286" cy="639192"/>
          </a:xfrm>
        </p:spPr>
        <p:txBody>
          <a:bodyPr rtlCol="0"/>
          <a:lstStyle/>
          <a:p>
            <a:pPr rtl="0"/>
            <a:r>
              <a:rPr lang="en-GB" dirty="0"/>
              <a:t>Exist Grundstipendium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F6C14ABA-1649-4DA7-9A13-28A051C2A91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5154557"/>
            <a:ext cx="2449286" cy="1003155"/>
          </a:xfrm>
        </p:spPr>
        <p:txBody>
          <a:bodyPr rtlCol="0"/>
          <a:lstStyle/>
          <a:p>
            <a:pPr rtl="0"/>
            <a:r>
              <a:rPr lang="en-GB" dirty="0"/>
              <a:t>Funding Obtained From university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CFE5511E-21D0-45E7-8187-E1751A3B2BB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 rot="16200000">
            <a:off x="3226739" y="3063183"/>
            <a:ext cx="2387816" cy="448769"/>
          </a:xfrm>
        </p:spPr>
        <p:txBody>
          <a:bodyPr rtlCol="0"/>
          <a:lstStyle/>
          <a:p>
            <a:pPr rtl="0"/>
            <a:r>
              <a:rPr lang="en-GB" dirty="0"/>
              <a:t>14,000 Euros</a:t>
            </a:r>
          </a:p>
        </p:txBody>
      </p:sp>
      <p:graphicFrame>
        <p:nvGraphicFramePr>
          <p:cNvPr id="80" name="Chart 79" descr="Chart">
            <a:extLst>
              <a:ext uri="{FF2B5EF4-FFF2-40B4-BE49-F238E27FC236}">
                <a16:creationId xmlns:a16="http://schemas.microsoft.com/office/drawing/2014/main" id="{A7D4DF94-43C0-47EE-8300-50F61B92E7D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8986514"/>
              </p:ext>
            </p:extLst>
          </p:nvPr>
        </p:nvGraphicFramePr>
        <p:xfrm>
          <a:off x="4368466" y="1438328"/>
          <a:ext cx="1357883" cy="3112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C7B0FA3-67EC-444E-9D87-A07EDC3F366B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536069" y="4525420"/>
            <a:ext cx="2449286" cy="639192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Angel investments​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3DD9F4AB-8692-45FD-AE13-689E238CB81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536069" y="5154557"/>
            <a:ext cx="2449286" cy="1003155"/>
          </a:xfrm>
        </p:spPr>
        <p:txBody>
          <a:bodyPr rtlCol="0"/>
          <a:lstStyle/>
          <a:p>
            <a:pPr rtl="0"/>
            <a:r>
              <a:rPr lang="en-GB" dirty="0"/>
              <a:t>Amount obtained through other investors​</a:t>
            </a:r>
          </a:p>
        </p:txBody>
      </p:sp>
      <p:graphicFrame>
        <p:nvGraphicFramePr>
          <p:cNvPr id="82" name="Chart 81" descr="Chart">
            <a:extLst>
              <a:ext uri="{FF2B5EF4-FFF2-40B4-BE49-F238E27FC236}">
                <a16:creationId xmlns:a16="http://schemas.microsoft.com/office/drawing/2014/main" id="{12C6B033-E0DD-40C4-8FA0-2F687A17FBE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0780438"/>
              </p:ext>
            </p:extLst>
          </p:nvPr>
        </p:nvGraphicFramePr>
        <p:xfrm>
          <a:off x="6912371" y="1403640"/>
          <a:ext cx="1357883" cy="3112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5CB33916-805F-42BB-A4D6-729824B5235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11909" y="4525420"/>
            <a:ext cx="2449286" cy="639192"/>
          </a:xfrm>
        </p:spPr>
        <p:txBody>
          <a:bodyPr rtlCol="0"/>
          <a:lstStyle/>
          <a:p>
            <a:pPr rtl="0"/>
            <a:r>
              <a:rPr lang="en-GB" dirty="0"/>
              <a:t>Sale​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A985ADA1-85AC-47E5-8BBA-E05D3307361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11909" y="5154557"/>
            <a:ext cx="2449286" cy="1003155"/>
          </a:xfrm>
        </p:spPr>
        <p:txBody>
          <a:bodyPr rtlCol="0"/>
          <a:lstStyle/>
          <a:p>
            <a:pPr rtl="0"/>
            <a:r>
              <a:rPr lang="en-GB" dirty="0"/>
              <a:t>Selling Products from 2027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C12297-E034-4169-956B-88CDE4C45D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en-GB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22E0E0-867D-4AA9-B52E-B232D96B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E4596B-5CB5-4C2C-813D-5EEC611C3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en-GB" smtClean="0"/>
              <a:pPr rtl="0"/>
              <a:t>13</a:t>
            </a:fld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7BB6967-99E6-3692-9E22-286F645297A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DE" dirty="0"/>
              <a:t>30,000 Euros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8A60A3A-B334-37E2-6B80-3ABE164D548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3147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96">
            <a:extLst>
              <a:ext uri="{FF2B5EF4-FFF2-40B4-BE49-F238E27FC236}">
                <a16:creationId xmlns:a16="http://schemas.microsoft.com/office/drawing/2014/main" id="{65DB651D-EA46-4121-BBE6-8CF22F955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Meet the team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6B7199E4-BA6F-4E67-BC55-8BDB0ADBFB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94627" y="2426760"/>
            <a:ext cx="2487705" cy="411277"/>
          </a:xfrm>
        </p:spPr>
        <p:txBody>
          <a:bodyPr rtlCol="0"/>
          <a:lstStyle/>
          <a:p>
            <a:pPr rtl="0"/>
            <a:r>
              <a:rPr lang="en-GB" dirty="0"/>
              <a:t>Prof. Dr. Edelmann Nusser​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2F36942-A720-4C06-A21B-D46044F079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94627" y="2801755"/>
            <a:ext cx="2487705" cy="435631"/>
          </a:xfrm>
        </p:spPr>
        <p:txBody>
          <a:bodyPr rtlCol="0"/>
          <a:lstStyle/>
          <a:p>
            <a:pPr rtl="0"/>
            <a:r>
              <a:rPr lang="en-GB" dirty="0"/>
              <a:t>Mentor​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71B01658-25FD-4B62-9F7D-D3D9C8EDFEE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94627" y="5249132"/>
            <a:ext cx="2487705" cy="719967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Prof. DR. </a:t>
            </a:r>
          </a:p>
          <a:p>
            <a:pPr rtl="0"/>
            <a:r>
              <a:rPr lang="en-GB" dirty="0"/>
              <a:t>aNITA Hökelmann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4BFCA8AB-26B0-4494-A3F9-3346DE17B44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748294" y="5870265"/>
            <a:ext cx="2534038" cy="492277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Founder, Scientific Collaborator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DFE05130-C3F9-489F-BA8F-82D8AF5FAAB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610600" y="2476871"/>
            <a:ext cx="3030144" cy="411277"/>
          </a:xfrm>
        </p:spPr>
        <p:txBody>
          <a:bodyPr rtlCol="0">
            <a:normAutofit fontScale="92500"/>
          </a:bodyPr>
          <a:lstStyle/>
          <a:p>
            <a:pPr rtl="0"/>
            <a:r>
              <a:rPr lang="en-GB" dirty="0"/>
              <a:t>M.Sc. Niharika Bandaru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AEBFC424-FB0F-4484-92B6-F37177303C3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694519" y="2849107"/>
            <a:ext cx="2862306" cy="43563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Founder, Team Co-ordinator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73602E49-BDA6-4D83-ACA1-219CB1BD569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800779" y="5248569"/>
            <a:ext cx="2487705" cy="411277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M.Sc. Janardhan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66865032-D666-40B2-8E54-86DCBA66FAE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800779" y="5623564"/>
            <a:ext cx="2487705" cy="43563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Team Member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28E622-6E76-4C60-82FA-E4FFF304C0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en-GB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4B0104-D652-4D7F-B8D6-6D7F062C7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41187-A117-455B-ACA3-DC0B2F1EA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en-GB" smtClean="0"/>
              <a:pPr rtl="0"/>
              <a:t>14</a:t>
            </a:fld>
            <a:endParaRPr lang="en-GB" dirty="0"/>
          </a:p>
        </p:txBody>
      </p:sp>
      <p:pic>
        <p:nvPicPr>
          <p:cNvPr id="15" name="Picture 2" descr="Prof. Anita Hökelmann, PhD">
            <a:extLst>
              <a:ext uri="{FF2B5EF4-FFF2-40B4-BE49-F238E27FC236}">
                <a16:creationId xmlns:a16="http://schemas.microsoft.com/office/drawing/2014/main" id="{6340D404-7A9E-2581-E2DA-F19440E2737F}"/>
              </a:ext>
            </a:extLst>
          </p:cNvPr>
          <p:cNvPicPr>
            <a:picLocks noGrp="1" noChangeAspect="1" noChangeArrowheads="1"/>
          </p:cNvPicPr>
          <p:nvPr>
            <p:ph type="pic" sz="quarter" idx="3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31" b="18131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Placeholder 16" descr="Bild von Jürgen Edelmann-Nusser">
            <a:extLst>
              <a:ext uri="{FF2B5EF4-FFF2-40B4-BE49-F238E27FC236}">
                <a16:creationId xmlns:a16="http://schemas.microsoft.com/office/drawing/2014/main" id="{C8ECE6F7-8C1F-3B68-7C61-97E8BDE1F745}"/>
              </a:ext>
            </a:extLst>
          </p:cNvPr>
          <p:cNvPicPr>
            <a:picLocks noGrp="1" noChangeAspect="1" noChangeArrowheads="1"/>
          </p:cNvPicPr>
          <p:nvPr>
            <p:ph type="pic" sz="quarter" idx="3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99" b="16299"/>
          <a:stretch>
            <a:fillRect/>
          </a:stretch>
        </p:blipFill>
        <p:spPr bwMode="auto">
          <a:xfrm>
            <a:off x="6001527" y="414045"/>
            <a:ext cx="2073903" cy="188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8" descr="Janardhana Reddy Pamireddy – Process Engineer | CFD ...">
            <a:extLst>
              <a:ext uri="{FF2B5EF4-FFF2-40B4-BE49-F238E27FC236}">
                <a16:creationId xmlns:a16="http://schemas.microsoft.com/office/drawing/2014/main" id="{32927C80-B41B-1FDA-C846-B56B53690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052" y="3424958"/>
            <a:ext cx="2150478" cy="1823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Project - Niharika Bandaru">
            <a:extLst>
              <a:ext uri="{FF2B5EF4-FFF2-40B4-BE49-F238E27FC236}">
                <a16:creationId xmlns:a16="http://schemas.microsoft.com/office/drawing/2014/main" id="{A008A418-0A90-2046-116E-8823E4119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5989" y="478489"/>
            <a:ext cx="1877284" cy="2034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6358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object 3"/>
            <p:cNvSpPr/>
            <p:nvPr/>
          </p:nvSpPr>
          <p:spPr>
            <a:xfrm>
              <a:off x="8851265" y="3835870"/>
              <a:ext cx="3340735" cy="3022600"/>
            </a:xfrm>
            <a:custGeom>
              <a:avLst/>
              <a:gdLst/>
              <a:ahLst/>
              <a:cxnLst/>
              <a:rect l="l" t="t" r="r" b="b"/>
              <a:pathLst>
                <a:path w="3340734" h="3022600">
                  <a:moveTo>
                    <a:pt x="3340735" y="0"/>
                  </a:moveTo>
                  <a:lnTo>
                    <a:pt x="3335732" y="41438"/>
                  </a:lnTo>
                  <a:lnTo>
                    <a:pt x="3329267" y="89388"/>
                  </a:lnTo>
                  <a:lnTo>
                    <a:pt x="3322155" y="137124"/>
                  </a:lnTo>
                  <a:lnTo>
                    <a:pt x="3314402" y="184642"/>
                  </a:lnTo>
                  <a:lnTo>
                    <a:pt x="3306011" y="231937"/>
                  </a:lnTo>
                  <a:lnTo>
                    <a:pt x="3296987" y="279005"/>
                  </a:lnTo>
                  <a:lnTo>
                    <a:pt x="3287336" y="325840"/>
                  </a:lnTo>
                  <a:lnTo>
                    <a:pt x="3277061" y="372439"/>
                  </a:lnTo>
                  <a:lnTo>
                    <a:pt x="3266168" y="418796"/>
                  </a:lnTo>
                  <a:lnTo>
                    <a:pt x="3254661" y="464906"/>
                  </a:lnTo>
                  <a:lnTo>
                    <a:pt x="3242544" y="510766"/>
                  </a:lnTo>
                  <a:lnTo>
                    <a:pt x="3229823" y="556369"/>
                  </a:lnTo>
                  <a:lnTo>
                    <a:pt x="3216502" y="601711"/>
                  </a:lnTo>
                  <a:lnTo>
                    <a:pt x="3202585" y="646788"/>
                  </a:lnTo>
                  <a:lnTo>
                    <a:pt x="3188078" y="691595"/>
                  </a:lnTo>
                  <a:lnTo>
                    <a:pt x="3172984" y="736127"/>
                  </a:lnTo>
                  <a:lnTo>
                    <a:pt x="3157310" y="780380"/>
                  </a:lnTo>
                  <a:lnTo>
                    <a:pt x="3141058" y="824348"/>
                  </a:lnTo>
                  <a:lnTo>
                    <a:pt x="3124235" y="868026"/>
                  </a:lnTo>
                  <a:lnTo>
                    <a:pt x="3106844" y="911411"/>
                  </a:lnTo>
                  <a:lnTo>
                    <a:pt x="3088891" y="954497"/>
                  </a:lnTo>
                  <a:lnTo>
                    <a:pt x="3070379" y="997280"/>
                  </a:lnTo>
                  <a:lnTo>
                    <a:pt x="3051314" y="1039754"/>
                  </a:lnTo>
                  <a:lnTo>
                    <a:pt x="3031701" y="1081916"/>
                  </a:lnTo>
                  <a:lnTo>
                    <a:pt x="3011543" y="1123760"/>
                  </a:lnTo>
                  <a:lnTo>
                    <a:pt x="2990846" y="1165281"/>
                  </a:lnTo>
                  <a:lnTo>
                    <a:pt x="2969614" y="1206476"/>
                  </a:lnTo>
                  <a:lnTo>
                    <a:pt x="2947852" y="1247338"/>
                  </a:lnTo>
                  <a:lnTo>
                    <a:pt x="2925564" y="1287864"/>
                  </a:lnTo>
                  <a:lnTo>
                    <a:pt x="2902756" y="1328049"/>
                  </a:lnTo>
                  <a:lnTo>
                    <a:pt x="2879432" y="1367887"/>
                  </a:lnTo>
                  <a:lnTo>
                    <a:pt x="2855596" y="1407375"/>
                  </a:lnTo>
                  <a:lnTo>
                    <a:pt x="2831253" y="1446507"/>
                  </a:lnTo>
                  <a:lnTo>
                    <a:pt x="2806408" y="1485278"/>
                  </a:lnTo>
                  <a:lnTo>
                    <a:pt x="2781066" y="1523685"/>
                  </a:lnTo>
                  <a:lnTo>
                    <a:pt x="2755231" y="1561721"/>
                  </a:lnTo>
                  <a:lnTo>
                    <a:pt x="2728908" y="1599383"/>
                  </a:lnTo>
                  <a:lnTo>
                    <a:pt x="2702101" y="1636666"/>
                  </a:lnTo>
                  <a:lnTo>
                    <a:pt x="2674815" y="1673564"/>
                  </a:lnTo>
                  <a:lnTo>
                    <a:pt x="2647056" y="1710074"/>
                  </a:lnTo>
                  <a:lnTo>
                    <a:pt x="2618826" y="1746190"/>
                  </a:lnTo>
                  <a:lnTo>
                    <a:pt x="2590132" y="1781908"/>
                  </a:lnTo>
                  <a:lnTo>
                    <a:pt x="2560978" y="1817222"/>
                  </a:lnTo>
                  <a:lnTo>
                    <a:pt x="2531368" y="1852129"/>
                  </a:lnTo>
                  <a:lnTo>
                    <a:pt x="2501307" y="1886623"/>
                  </a:lnTo>
                  <a:lnTo>
                    <a:pt x="2470800" y="1920700"/>
                  </a:lnTo>
                  <a:lnTo>
                    <a:pt x="2439851" y="1954355"/>
                  </a:lnTo>
                  <a:lnTo>
                    <a:pt x="2408466" y="1987583"/>
                  </a:lnTo>
                  <a:lnTo>
                    <a:pt x="2376648" y="2020380"/>
                  </a:lnTo>
                  <a:lnTo>
                    <a:pt x="2344402" y="2052740"/>
                  </a:lnTo>
                  <a:lnTo>
                    <a:pt x="2311734" y="2084659"/>
                  </a:lnTo>
                  <a:lnTo>
                    <a:pt x="2278648" y="2116132"/>
                  </a:lnTo>
                  <a:lnTo>
                    <a:pt x="2245147" y="2147155"/>
                  </a:lnTo>
                  <a:lnTo>
                    <a:pt x="2211238" y="2177723"/>
                  </a:lnTo>
                  <a:lnTo>
                    <a:pt x="2176925" y="2207830"/>
                  </a:lnTo>
                  <a:lnTo>
                    <a:pt x="2142212" y="2237473"/>
                  </a:lnTo>
                  <a:lnTo>
                    <a:pt x="2107104" y="2266646"/>
                  </a:lnTo>
                  <a:lnTo>
                    <a:pt x="2071605" y="2295345"/>
                  </a:lnTo>
                  <a:lnTo>
                    <a:pt x="2035721" y="2323565"/>
                  </a:lnTo>
                  <a:lnTo>
                    <a:pt x="1999456" y="2351301"/>
                  </a:lnTo>
                  <a:lnTo>
                    <a:pt x="1962815" y="2378549"/>
                  </a:lnTo>
                  <a:lnTo>
                    <a:pt x="1925802" y="2405303"/>
                  </a:lnTo>
                  <a:lnTo>
                    <a:pt x="1888422" y="2431560"/>
                  </a:lnTo>
                  <a:lnTo>
                    <a:pt x="1850679" y="2457313"/>
                  </a:lnTo>
                  <a:lnTo>
                    <a:pt x="1812579" y="2482559"/>
                  </a:lnTo>
                  <a:lnTo>
                    <a:pt x="1774126" y="2507293"/>
                  </a:lnTo>
                  <a:lnTo>
                    <a:pt x="1735324" y="2531510"/>
                  </a:lnTo>
                  <a:lnTo>
                    <a:pt x="1696179" y="2555205"/>
                  </a:lnTo>
                  <a:lnTo>
                    <a:pt x="1656695" y="2578374"/>
                  </a:lnTo>
                  <a:lnTo>
                    <a:pt x="1616876" y="2601012"/>
                  </a:lnTo>
                  <a:lnTo>
                    <a:pt x="1576728" y="2623113"/>
                  </a:lnTo>
                  <a:lnTo>
                    <a:pt x="1536254" y="2644674"/>
                  </a:lnTo>
                  <a:lnTo>
                    <a:pt x="1495460" y="2665689"/>
                  </a:lnTo>
                  <a:lnTo>
                    <a:pt x="1454350" y="2686154"/>
                  </a:lnTo>
                  <a:lnTo>
                    <a:pt x="1412930" y="2706064"/>
                  </a:lnTo>
                  <a:lnTo>
                    <a:pt x="1371202" y="2725415"/>
                  </a:lnTo>
                  <a:lnTo>
                    <a:pt x="1329173" y="2744201"/>
                  </a:lnTo>
                  <a:lnTo>
                    <a:pt x="1286847" y="2762418"/>
                  </a:lnTo>
                  <a:lnTo>
                    <a:pt x="1244228" y="2780061"/>
                  </a:lnTo>
                  <a:lnTo>
                    <a:pt x="1201322" y="2797125"/>
                  </a:lnTo>
                  <a:lnTo>
                    <a:pt x="1158132" y="2813606"/>
                  </a:lnTo>
                  <a:lnTo>
                    <a:pt x="1114664" y="2829498"/>
                  </a:lnTo>
                  <a:lnTo>
                    <a:pt x="1070922" y="2844798"/>
                  </a:lnTo>
                  <a:lnTo>
                    <a:pt x="1026911" y="2859500"/>
                  </a:lnTo>
                  <a:lnTo>
                    <a:pt x="982636" y="2873600"/>
                  </a:lnTo>
                  <a:lnTo>
                    <a:pt x="938100" y="2887092"/>
                  </a:lnTo>
                  <a:lnTo>
                    <a:pt x="893310" y="2899973"/>
                  </a:lnTo>
                  <a:lnTo>
                    <a:pt x="848269" y="2912237"/>
                  </a:lnTo>
                  <a:lnTo>
                    <a:pt x="802982" y="2923879"/>
                  </a:lnTo>
                  <a:lnTo>
                    <a:pt x="757453" y="2934896"/>
                  </a:lnTo>
                  <a:lnTo>
                    <a:pt x="711689" y="2945281"/>
                  </a:lnTo>
                  <a:lnTo>
                    <a:pt x="665692" y="2955031"/>
                  </a:lnTo>
                  <a:lnTo>
                    <a:pt x="619468" y="2964140"/>
                  </a:lnTo>
                  <a:lnTo>
                    <a:pt x="573022" y="2972605"/>
                  </a:lnTo>
                  <a:lnTo>
                    <a:pt x="526357" y="2980419"/>
                  </a:lnTo>
                  <a:lnTo>
                    <a:pt x="479480" y="2987579"/>
                  </a:lnTo>
                  <a:lnTo>
                    <a:pt x="432393" y="2994079"/>
                  </a:lnTo>
                  <a:lnTo>
                    <a:pt x="385103" y="2999916"/>
                  </a:lnTo>
                  <a:lnTo>
                    <a:pt x="337614" y="3005083"/>
                  </a:lnTo>
                  <a:lnTo>
                    <a:pt x="289930" y="3009577"/>
                  </a:lnTo>
                  <a:lnTo>
                    <a:pt x="242056" y="3013393"/>
                  </a:lnTo>
                  <a:lnTo>
                    <a:pt x="193996" y="3016525"/>
                  </a:lnTo>
                  <a:lnTo>
                    <a:pt x="145757" y="3018970"/>
                  </a:lnTo>
                  <a:lnTo>
                    <a:pt x="97341" y="3020722"/>
                  </a:lnTo>
                  <a:lnTo>
                    <a:pt x="48753" y="3021777"/>
                  </a:lnTo>
                  <a:lnTo>
                    <a:pt x="0" y="3022129"/>
                  </a:lnTo>
                  <a:lnTo>
                    <a:pt x="3340735" y="3022129"/>
                  </a:lnTo>
                  <a:lnTo>
                    <a:pt x="3340735" y="0"/>
                  </a:lnTo>
                  <a:close/>
                </a:path>
              </a:pathLst>
            </a:custGeom>
            <a:solidFill>
              <a:srgbClr val="17818B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57275" y="3943350"/>
              <a:ext cx="10078720" cy="0"/>
            </a:xfrm>
            <a:custGeom>
              <a:avLst/>
              <a:gdLst/>
              <a:ahLst/>
              <a:cxnLst/>
              <a:rect l="l" t="t" r="r" b="b"/>
              <a:pathLst>
                <a:path w="10078720">
                  <a:moveTo>
                    <a:pt x="0" y="0"/>
                  </a:moveTo>
                  <a:lnTo>
                    <a:pt x="10078339" y="0"/>
                  </a:lnTo>
                </a:path>
              </a:pathLst>
            </a:custGeom>
            <a:ln w="190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19175" y="3105149"/>
              <a:ext cx="10153650" cy="844550"/>
            </a:xfrm>
            <a:custGeom>
              <a:avLst/>
              <a:gdLst/>
              <a:ahLst/>
              <a:cxnLst/>
              <a:rect l="l" t="t" r="r" b="b"/>
              <a:pathLst>
                <a:path w="10153650" h="844550">
                  <a:moveTo>
                    <a:pt x="76200" y="95250"/>
                  </a:moveTo>
                  <a:lnTo>
                    <a:pt x="69850" y="82550"/>
                  </a:lnTo>
                  <a:lnTo>
                    <a:pt x="38100" y="19050"/>
                  </a:lnTo>
                  <a:lnTo>
                    <a:pt x="0" y="95250"/>
                  </a:lnTo>
                  <a:lnTo>
                    <a:pt x="28575" y="95250"/>
                  </a:lnTo>
                  <a:lnTo>
                    <a:pt x="28575" y="844042"/>
                  </a:lnTo>
                  <a:lnTo>
                    <a:pt x="47625" y="844042"/>
                  </a:lnTo>
                  <a:lnTo>
                    <a:pt x="47625" y="95250"/>
                  </a:lnTo>
                  <a:lnTo>
                    <a:pt x="76200" y="95250"/>
                  </a:lnTo>
                  <a:close/>
                </a:path>
                <a:path w="10153650" h="844550">
                  <a:moveTo>
                    <a:pt x="2962275" y="85725"/>
                  </a:moveTo>
                  <a:lnTo>
                    <a:pt x="2955925" y="73025"/>
                  </a:lnTo>
                  <a:lnTo>
                    <a:pt x="2924175" y="9525"/>
                  </a:lnTo>
                  <a:lnTo>
                    <a:pt x="2886075" y="85725"/>
                  </a:lnTo>
                  <a:lnTo>
                    <a:pt x="2914650" y="85725"/>
                  </a:lnTo>
                  <a:lnTo>
                    <a:pt x="2914650" y="834517"/>
                  </a:lnTo>
                  <a:lnTo>
                    <a:pt x="2933700" y="834517"/>
                  </a:lnTo>
                  <a:lnTo>
                    <a:pt x="2933700" y="85725"/>
                  </a:lnTo>
                  <a:lnTo>
                    <a:pt x="2962275" y="85725"/>
                  </a:lnTo>
                  <a:close/>
                </a:path>
                <a:path w="10153650" h="844550">
                  <a:moveTo>
                    <a:pt x="7572375" y="76200"/>
                  </a:moveTo>
                  <a:lnTo>
                    <a:pt x="7566025" y="63500"/>
                  </a:lnTo>
                  <a:lnTo>
                    <a:pt x="7534275" y="0"/>
                  </a:lnTo>
                  <a:lnTo>
                    <a:pt x="7496175" y="76200"/>
                  </a:lnTo>
                  <a:lnTo>
                    <a:pt x="7524750" y="76200"/>
                  </a:lnTo>
                  <a:lnTo>
                    <a:pt x="7524750" y="824992"/>
                  </a:lnTo>
                  <a:lnTo>
                    <a:pt x="7543800" y="824992"/>
                  </a:lnTo>
                  <a:lnTo>
                    <a:pt x="7543800" y="76200"/>
                  </a:lnTo>
                  <a:lnTo>
                    <a:pt x="7572375" y="76200"/>
                  </a:lnTo>
                  <a:close/>
                </a:path>
                <a:path w="10153650" h="844550">
                  <a:moveTo>
                    <a:pt x="10153650" y="95250"/>
                  </a:moveTo>
                  <a:lnTo>
                    <a:pt x="10147300" y="82550"/>
                  </a:lnTo>
                  <a:lnTo>
                    <a:pt x="10115550" y="19050"/>
                  </a:lnTo>
                  <a:lnTo>
                    <a:pt x="10077450" y="95250"/>
                  </a:lnTo>
                  <a:lnTo>
                    <a:pt x="10106025" y="95250"/>
                  </a:lnTo>
                  <a:lnTo>
                    <a:pt x="10106025" y="844042"/>
                  </a:lnTo>
                  <a:lnTo>
                    <a:pt x="10125075" y="844042"/>
                  </a:lnTo>
                  <a:lnTo>
                    <a:pt x="10125075" y="95250"/>
                  </a:lnTo>
                  <a:lnTo>
                    <a:pt x="10153650" y="952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75271" y="2259281"/>
            <a:ext cx="1697355" cy="99123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2299"/>
              </a:lnSpc>
              <a:spcBef>
                <a:spcPts val="85"/>
              </a:spcBef>
            </a:pPr>
            <a:r>
              <a:rPr sz="1550" spc="-10" dirty="0">
                <a:latin typeface="Verdana"/>
                <a:cs typeface="Verdana"/>
              </a:rPr>
              <a:t>Trainer</a:t>
            </a:r>
            <a:r>
              <a:rPr sz="1550" spc="-130" dirty="0">
                <a:latin typeface="Verdana"/>
                <a:cs typeface="Verdana"/>
              </a:rPr>
              <a:t> </a:t>
            </a:r>
            <a:r>
              <a:rPr sz="1550" dirty="0">
                <a:latin typeface="Verdana"/>
                <a:cs typeface="Verdana"/>
              </a:rPr>
              <a:t>at</a:t>
            </a:r>
            <a:r>
              <a:rPr sz="1550" spc="-65" dirty="0">
                <a:latin typeface="Verdana"/>
                <a:cs typeface="Verdana"/>
              </a:rPr>
              <a:t> </a:t>
            </a:r>
            <a:r>
              <a:rPr sz="1550" spc="-25" dirty="0">
                <a:latin typeface="Verdana"/>
                <a:cs typeface="Verdana"/>
              </a:rPr>
              <a:t>the </a:t>
            </a:r>
            <a:r>
              <a:rPr sz="1550" spc="55" dirty="0">
                <a:latin typeface="Verdana"/>
                <a:cs typeface="Verdana"/>
              </a:rPr>
              <a:t>two</a:t>
            </a:r>
            <a:r>
              <a:rPr sz="1550" spc="-95" dirty="0">
                <a:latin typeface="Verdana"/>
                <a:cs typeface="Verdana"/>
              </a:rPr>
              <a:t> </a:t>
            </a:r>
            <a:r>
              <a:rPr sz="1550" spc="-10" dirty="0">
                <a:latin typeface="Verdana"/>
                <a:cs typeface="Verdana"/>
              </a:rPr>
              <a:t>Training </a:t>
            </a:r>
            <a:r>
              <a:rPr sz="1550" spc="-25" dirty="0">
                <a:latin typeface="Verdana"/>
                <a:cs typeface="Verdana"/>
              </a:rPr>
              <a:t>Schools</a:t>
            </a:r>
            <a:r>
              <a:rPr sz="1550" spc="-130" dirty="0">
                <a:latin typeface="Verdana"/>
                <a:cs typeface="Verdana"/>
              </a:rPr>
              <a:t> </a:t>
            </a:r>
            <a:r>
              <a:rPr sz="1550" spc="-30" dirty="0">
                <a:latin typeface="Verdana"/>
                <a:cs typeface="Verdana"/>
              </a:rPr>
              <a:t>(Bruno</a:t>
            </a:r>
            <a:r>
              <a:rPr sz="1550" spc="-70" dirty="0">
                <a:latin typeface="Verdana"/>
                <a:cs typeface="Verdana"/>
              </a:rPr>
              <a:t> </a:t>
            </a:r>
            <a:r>
              <a:rPr sz="1550" spc="70" dirty="0">
                <a:latin typeface="Verdana"/>
                <a:cs typeface="Verdana"/>
              </a:rPr>
              <a:t>&amp; </a:t>
            </a:r>
            <a:r>
              <a:rPr sz="1550" spc="-10" dirty="0">
                <a:latin typeface="Verdana"/>
                <a:cs typeface="Verdana"/>
              </a:rPr>
              <a:t>Ankara)</a:t>
            </a:r>
            <a:endParaRPr sz="1550" dirty="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890266" y="2200973"/>
            <a:ext cx="1446530" cy="99060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dirty="0">
                <a:latin typeface="Verdana"/>
                <a:cs typeface="Verdana"/>
              </a:rPr>
              <a:t>Two</a:t>
            </a:r>
            <a:r>
              <a:rPr sz="1550" spc="35" dirty="0">
                <a:latin typeface="Verdana"/>
                <a:cs typeface="Verdana"/>
              </a:rPr>
              <a:t> </a:t>
            </a:r>
            <a:r>
              <a:rPr sz="1550" spc="-10" dirty="0">
                <a:latin typeface="Verdana"/>
                <a:cs typeface="Verdana"/>
              </a:rPr>
              <a:t>EGREPA</a:t>
            </a:r>
            <a:endParaRPr sz="15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550" spc="-10" dirty="0">
                <a:latin typeface="Verdana"/>
                <a:cs typeface="Verdana"/>
              </a:rPr>
              <a:t>Conferences</a:t>
            </a:r>
            <a:endParaRPr sz="1550">
              <a:latin typeface="Verdana"/>
              <a:cs typeface="Verdana"/>
            </a:endParaRPr>
          </a:p>
          <a:p>
            <a:pPr marL="12700" marR="5080">
              <a:lnSpc>
                <a:spcPct val="101000"/>
              </a:lnSpc>
              <a:spcBef>
                <a:spcPts val="70"/>
              </a:spcBef>
            </a:pPr>
            <a:r>
              <a:rPr sz="1550" spc="-125" dirty="0">
                <a:latin typeface="Verdana"/>
                <a:cs typeface="Verdana"/>
              </a:rPr>
              <a:t>(</a:t>
            </a:r>
            <a:r>
              <a:rPr sz="1550" spc="-70" dirty="0">
                <a:latin typeface="Verdana"/>
                <a:cs typeface="Verdana"/>
              </a:rPr>
              <a:t> </a:t>
            </a:r>
            <a:r>
              <a:rPr sz="1550" spc="-10" dirty="0">
                <a:latin typeface="Verdana"/>
                <a:cs typeface="Verdana"/>
              </a:rPr>
              <a:t>poster</a:t>
            </a:r>
            <a:r>
              <a:rPr sz="1550" spc="-120" dirty="0">
                <a:latin typeface="Verdana"/>
                <a:cs typeface="Verdana"/>
              </a:rPr>
              <a:t> </a:t>
            </a:r>
            <a:r>
              <a:rPr sz="1550" spc="-170" dirty="0">
                <a:latin typeface="Verdana"/>
                <a:cs typeface="Verdana"/>
              </a:rPr>
              <a:t>+</a:t>
            </a:r>
            <a:r>
              <a:rPr sz="1550" spc="-65" dirty="0">
                <a:latin typeface="Verdana"/>
                <a:cs typeface="Verdana"/>
              </a:rPr>
              <a:t> </a:t>
            </a:r>
            <a:r>
              <a:rPr sz="1550" spc="-20" dirty="0">
                <a:latin typeface="Verdana"/>
                <a:cs typeface="Verdana"/>
              </a:rPr>
              <a:t>Oral </a:t>
            </a:r>
            <a:r>
              <a:rPr sz="1550" spc="-10" dirty="0">
                <a:latin typeface="Verdana"/>
                <a:cs typeface="Verdana"/>
              </a:rPr>
              <a:t>Presentation)</a:t>
            </a:r>
            <a:endParaRPr sz="155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46643" y="2413952"/>
            <a:ext cx="1351915" cy="5041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110"/>
              </a:spcBef>
            </a:pPr>
            <a:r>
              <a:rPr sz="1550" spc="-10" dirty="0">
                <a:latin typeface="Verdana"/>
                <a:cs typeface="Verdana"/>
              </a:rPr>
              <a:t>Portugal(Oral Presenter)</a:t>
            </a:r>
            <a:endParaRPr sz="155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070465" y="2074481"/>
            <a:ext cx="1616710" cy="99123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2299"/>
              </a:lnSpc>
              <a:spcBef>
                <a:spcPts val="85"/>
              </a:spcBef>
            </a:pPr>
            <a:r>
              <a:rPr sz="1550" spc="-25" dirty="0">
                <a:latin typeface="Verdana"/>
                <a:cs typeface="Verdana"/>
              </a:rPr>
              <a:t>Cost</a:t>
            </a:r>
            <a:r>
              <a:rPr sz="1550" spc="-50" dirty="0">
                <a:latin typeface="Verdana"/>
                <a:cs typeface="Verdana"/>
              </a:rPr>
              <a:t> </a:t>
            </a:r>
            <a:r>
              <a:rPr sz="1550" dirty="0">
                <a:latin typeface="Verdana"/>
                <a:cs typeface="Verdana"/>
              </a:rPr>
              <a:t>Action</a:t>
            </a:r>
            <a:r>
              <a:rPr sz="1550" spc="5" dirty="0">
                <a:latin typeface="Verdana"/>
                <a:cs typeface="Verdana"/>
              </a:rPr>
              <a:t> </a:t>
            </a:r>
            <a:r>
              <a:rPr sz="1550" spc="-25" dirty="0">
                <a:latin typeface="Verdana"/>
                <a:cs typeface="Verdana"/>
              </a:rPr>
              <a:t>Two </a:t>
            </a:r>
            <a:r>
              <a:rPr sz="1550" spc="-10" dirty="0">
                <a:latin typeface="Verdana"/>
                <a:cs typeface="Verdana"/>
              </a:rPr>
              <a:t>articles</a:t>
            </a:r>
            <a:r>
              <a:rPr sz="1550" spc="-100" dirty="0">
                <a:latin typeface="Verdana"/>
                <a:cs typeface="Verdana"/>
              </a:rPr>
              <a:t> </a:t>
            </a:r>
            <a:r>
              <a:rPr sz="1550" spc="-20" dirty="0">
                <a:latin typeface="Verdana"/>
                <a:cs typeface="Verdana"/>
              </a:rPr>
              <a:t>with </a:t>
            </a:r>
            <a:r>
              <a:rPr sz="1550" spc="-10" dirty="0">
                <a:latin typeface="Verdana"/>
                <a:cs typeface="Verdana"/>
              </a:rPr>
              <a:t>other Researchers</a:t>
            </a:r>
            <a:endParaRPr sz="155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622544" y="4486973"/>
            <a:ext cx="1517015" cy="5041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110"/>
              </a:spcBef>
            </a:pPr>
            <a:r>
              <a:rPr sz="1550" dirty="0">
                <a:latin typeface="Verdana"/>
                <a:cs typeface="Verdana"/>
              </a:rPr>
              <a:t>Two</a:t>
            </a:r>
            <a:r>
              <a:rPr sz="1550" spc="-45" dirty="0">
                <a:latin typeface="Verdana"/>
                <a:cs typeface="Verdana"/>
              </a:rPr>
              <a:t> </a:t>
            </a:r>
            <a:r>
              <a:rPr sz="1550" spc="-30" dirty="0">
                <a:latin typeface="Verdana"/>
                <a:cs typeface="Verdana"/>
              </a:rPr>
              <a:t>care </a:t>
            </a:r>
            <a:r>
              <a:rPr sz="1550" spc="-20" dirty="0">
                <a:latin typeface="Verdana"/>
                <a:cs typeface="Verdana"/>
              </a:rPr>
              <a:t>home </a:t>
            </a:r>
            <a:r>
              <a:rPr sz="1550" spc="-10" dirty="0">
                <a:latin typeface="Verdana"/>
                <a:cs typeface="Verdana"/>
              </a:rPr>
              <a:t>studies</a:t>
            </a:r>
            <a:endParaRPr sz="155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01976" y="4440618"/>
            <a:ext cx="1652270" cy="50419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110"/>
              </a:spcBef>
            </a:pPr>
            <a:r>
              <a:rPr sz="1550" spc="-25" dirty="0">
                <a:latin typeface="Verdana"/>
                <a:cs typeface="Verdana"/>
              </a:rPr>
              <a:t>Organiser</a:t>
            </a:r>
            <a:r>
              <a:rPr sz="1550" spc="-70" dirty="0">
                <a:latin typeface="Verdana"/>
                <a:cs typeface="Verdana"/>
              </a:rPr>
              <a:t> </a:t>
            </a:r>
            <a:r>
              <a:rPr sz="1550" spc="-30" dirty="0">
                <a:latin typeface="Verdana"/>
                <a:cs typeface="Verdana"/>
              </a:rPr>
              <a:t>ICDHT </a:t>
            </a:r>
            <a:r>
              <a:rPr sz="1550" spc="-10" dirty="0">
                <a:latin typeface="Verdana"/>
                <a:cs typeface="Verdana"/>
              </a:rPr>
              <a:t>Conference</a:t>
            </a:r>
            <a:endParaRPr sz="155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642984" y="4255706"/>
            <a:ext cx="1793875" cy="5048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spc="-10" dirty="0">
                <a:latin typeface="Verdana"/>
                <a:cs typeface="Verdana"/>
              </a:rPr>
              <a:t>Parkinsons</a:t>
            </a:r>
            <a:endParaRPr sz="15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550" dirty="0">
                <a:latin typeface="Verdana"/>
                <a:cs typeface="Verdana"/>
              </a:rPr>
              <a:t>Online</a:t>
            </a:r>
            <a:r>
              <a:rPr sz="1550" spc="-70" dirty="0">
                <a:latin typeface="Verdana"/>
                <a:cs typeface="Verdana"/>
              </a:rPr>
              <a:t> </a:t>
            </a:r>
            <a:r>
              <a:rPr sz="1550" spc="-10" dirty="0">
                <a:latin typeface="Verdana"/>
                <a:cs typeface="Verdana"/>
              </a:rPr>
              <a:t>conference</a:t>
            </a:r>
            <a:endParaRPr sz="1550">
              <a:latin typeface="Verdana"/>
              <a:cs typeface="Verdana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409575" y="76200"/>
            <a:ext cx="11372850" cy="6562725"/>
            <a:chOff x="409575" y="76200"/>
            <a:chExt cx="11372850" cy="6562725"/>
          </a:xfrm>
        </p:grpSpPr>
        <p:sp>
          <p:nvSpPr>
            <p:cNvPr id="15" name="object 15"/>
            <p:cNvSpPr/>
            <p:nvPr/>
          </p:nvSpPr>
          <p:spPr>
            <a:xfrm>
              <a:off x="3452876" y="3938523"/>
              <a:ext cx="5895975" cy="355600"/>
            </a:xfrm>
            <a:custGeom>
              <a:avLst/>
              <a:gdLst/>
              <a:ahLst/>
              <a:cxnLst/>
              <a:rect l="l" t="t" r="r" b="b"/>
              <a:pathLst>
                <a:path w="5895975" h="355600">
                  <a:moveTo>
                    <a:pt x="76200" y="278892"/>
                  </a:moveTo>
                  <a:lnTo>
                    <a:pt x="44437" y="278892"/>
                  </a:lnTo>
                  <a:lnTo>
                    <a:pt x="44323" y="9525"/>
                  </a:lnTo>
                  <a:lnTo>
                    <a:pt x="31623" y="9525"/>
                  </a:lnTo>
                  <a:lnTo>
                    <a:pt x="31737" y="278892"/>
                  </a:lnTo>
                  <a:lnTo>
                    <a:pt x="0" y="278892"/>
                  </a:lnTo>
                  <a:lnTo>
                    <a:pt x="38100" y="355092"/>
                  </a:lnTo>
                  <a:lnTo>
                    <a:pt x="69850" y="291592"/>
                  </a:lnTo>
                  <a:lnTo>
                    <a:pt x="76200" y="278892"/>
                  </a:lnTo>
                  <a:close/>
                </a:path>
                <a:path w="5895975" h="355600">
                  <a:moveTo>
                    <a:pt x="2809748" y="269367"/>
                  </a:moveTo>
                  <a:lnTo>
                    <a:pt x="2778112" y="269367"/>
                  </a:lnTo>
                  <a:lnTo>
                    <a:pt x="2777998" y="0"/>
                  </a:lnTo>
                  <a:lnTo>
                    <a:pt x="2765298" y="0"/>
                  </a:lnTo>
                  <a:lnTo>
                    <a:pt x="2765298" y="269367"/>
                  </a:lnTo>
                  <a:lnTo>
                    <a:pt x="2733675" y="269367"/>
                  </a:lnTo>
                  <a:lnTo>
                    <a:pt x="2771775" y="345567"/>
                  </a:lnTo>
                  <a:lnTo>
                    <a:pt x="2803410" y="282067"/>
                  </a:lnTo>
                  <a:lnTo>
                    <a:pt x="2809748" y="269367"/>
                  </a:lnTo>
                  <a:close/>
                </a:path>
                <a:path w="5895975" h="355600">
                  <a:moveTo>
                    <a:pt x="5895848" y="278892"/>
                  </a:moveTo>
                  <a:lnTo>
                    <a:pt x="5864098" y="278892"/>
                  </a:lnTo>
                  <a:lnTo>
                    <a:pt x="5864098" y="9525"/>
                  </a:lnTo>
                  <a:lnTo>
                    <a:pt x="5851398" y="9525"/>
                  </a:lnTo>
                  <a:lnTo>
                    <a:pt x="5851398" y="278892"/>
                  </a:lnTo>
                  <a:lnTo>
                    <a:pt x="5819648" y="278892"/>
                  </a:lnTo>
                  <a:lnTo>
                    <a:pt x="5857875" y="355092"/>
                  </a:lnTo>
                  <a:lnTo>
                    <a:pt x="5889510" y="291592"/>
                  </a:lnTo>
                  <a:lnTo>
                    <a:pt x="5895848" y="27889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305050" y="95250"/>
              <a:ext cx="1276350" cy="1933575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91675" y="4800600"/>
              <a:ext cx="2190750" cy="1647825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72075" y="2124075"/>
              <a:ext cx="2295525" cy="1714500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5325" y="95250"/>
              <a:ext cx="1447800" cy="193357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124325" y="238125"/>
              <a:ext cx="2295525" cy="1714500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905875" y="76200"/>
              <a:ext cx="2828925" cy="1885950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238500" y="5048250"/>
              <a:ext cx="885825" cy="1323975"/>
            </a:xfrm>
            <a:prstGeom prst="rect">
              <a:avLst/>
            </a:prstGeom>
          </p:spPr>
        </p:pic>
        <p:pic>
          <p:nvPicPr>
            <p:cNvPr id="23" name="object 23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409575" y="4371975"/>
              <a:ext cx="2057400" cy="1457325"/>
            </a:xfrm>
            <a:prstGeom prst="rect">
              <a:avLst/>
            </a:prstGeom>
          </p:spPr>
        </p:pic>
        <p:pic>
          <p:nvPicPr>
            <p:cNvPr id="24" name="object 24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143750" y="4657725"/>
              <a:ext cx="1381125" cy="1981200"/>
            </a:xfrm>
            <a:prstGeom prst="rect">
              <a:avLst/>
            </a:prstGeom>
          </p:spPr>
        </p:pic>
        <p:pic>
          <p:nvPicPr>
            <p:cNvPr id="25" name="object 25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7058025" y="133350"/>
              <a:ext cx="1371600" cy="1838325"/>
            </a:xfrm>
            <a:prstGeom prst="rect">
              <a:avLst/>
            </a:prstGeom>
          </p:spPr>
        </p:pic>
        <p:pic>
          <p:nvPicPr>
            <p:cNvPr id="26" name="object 26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714875" y="5086350"/>
              <a:ext cx="1905000" cy="1428750"/>
            </a:xfrm>
            <a:prstGeom prst="rect">
              <a:avLst/>
            </a:prstGeom>
          </p:spPr>
        </p:pic>
      </p:grpSp>
      <p:sp>
        <p:nvSpPr>
          <p:cNvPr id="27" name="object 2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845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z="2000" spc="-25" dirty="0"/>
              <a:t>15</a:t>
            </a:fld>
            <a:endParaRPr sz="2000"/>
          </a:p>
        </p:txBody>
      </p:sp>
    </p:spTree>
    <p:extLst>
      <p:ext uri="{BB962C8B-B14F-4D97-AF65-F5344CB8AC3E}">
        <p14:creationId xmlns:p14="http://schemas.microsoft.com/office/powerpoint/2010/main" val="1396072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Placeholder 25" descr="A doctor talking to a patient">
            <a:extLst>
              <a:ext uri="{FF2B5EF4-FFF2-40B4-BE49-F238E27FC236}">
                <a16:creationId xmlns:a16="http://schemas.microsoft.com/office/drawing/2014/main" id="{7FE1AC9B-A57B-4353-8973-F920411751F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553782"/>
            <a:ext cx="12191999" cy="5295900"/>
          </a:xfr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90BED3-A8E4-4AF4-9D86-BF7D33CA69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en-GB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8AE6D0-8ACF-4881-93B5-5304094DB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73321-CCC9-4D70-837F-ED5C0E7B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en-GB" smtClean="0"/>
              <a:pPr rtl="0"/>
              <a:t>16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4905056-0FFE-17E3-F1CA-1D009D4C4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8936"/>
            <a:ext cx="13118352" cy="665965"/>
          </a:xfrm>
        </p:spPr>
        <p:txBody>
          <a:bodyPr/>
          <a:lstStyle/>
          <a:p>
            <a:r>
              <a:rPr lang="en-GB" dirty="0"/>
              <a:t>Services with our Innovative Products</a:t>
            </a:r>
            <a:br>
              <a:rPr lang="en-GB" dirty="0"/>
            </a:br>
            <a:br>
              <a:rPr lang="en-GB" dirty="0"/>
            </a:br>
            <a:endParaRPr lang="en-DE" dirty="0"/>
          </a:p>
        </p:txBody>
      </p:sp>
      <p:sp>
        <p:nvSpPr>
          <p:cNvPr id="8" name="object 12">
            <a:extLst>
              <a:ext uri="{FF2B5EF4-FFF2-40B4-BE49-F238E27FC236}">
                <a16:creationId xmlns:a16="http://schemas.microsoft.com/office/drawing/2014/main" id="{C357CF42-A32B-8EAF-54CB-67F011D2DB61}"/>
              </a:ext>
            </a:extLst>
          </p:cNvPr>
          <p:cNvSpPr txBox="1"/>
          <p:nvPr/>
        </p:nvSpPr>
        <p:spPr>
          <a:xfrm>
            <a:off x="917521" y="1219112"/>
            <a:ext cx="3394710" cy="4038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GB" sz="2450" spc="195" dirty="0">
                <a:latin typeface="Arial Narrow"/>
                <a:cs typeface="Arial Narrow"/>
              </a:rPr>
              <a:t>Medication</a:t>
            </a:r>
            <a:r>
              <a:rPr lang="en-GB" sz="2450" spc="160" dirty="0">
                <a:latin typeface="Arial Narrow"/>
                <a:cs typeface="Arial Narrow"/>
              </a:rPr>
              <a:t> </a:t>
            </a:r>
            <a:r>
              <a:rPr lang="en-GB" sz="2450" spc="220" dirty="0">
                <a:latin typeface="Arial Narrow"/>
                <a:cs typeface="Arial Narrow"/>
              </a:rPr>
              <a:t>Management</a:t>
            </a:r>
            <a:endParaRPr lang="en-GB" sz="2450" dirty="0">
              <a:latin typeface="Arial Narrow"/>
              <a:cs typeface="Arial Narrow"/>
            </a:endParaRPr>
          </a:p>
        </p:txBody>
      </p:sp>
      <p:sp>
        <p:nvSpPr>
          <p:cNvPr id="9" name="object 13">
            <a:extLst>
              <a:ext uri="{FF2B5EF4-FFF2-40B4-BE49-F238E27FC236}">
                <a16:creationId xmlns:a16="http://schemas.microsoft.com/office/drawing/2014/main" id="{42172E70-2FF9-D383-11D7-902E89ECDFCD}"/>
              </a:ext>
            </a:extLst>
          </p:cNvPr>
          <p:cNvSpPr/>
          <p:nvPr/>
        </p:nvSpPr>
        <p:spPr>
          <a:xfrm>
            <a:off x="814387" y="1704217"/>
            <a:ext cx="5534025" cy="1724025"/>
          </a:xfrm>
          <a:custGeom>
            <a:avLst/>
            <a:gdLst/>
            <a:ahLst/>
            <a:cxnLst/>
            <a:rect l="l" t="t" r="r" b="b"/>
            <a:pathLst>
              <a:path w="5534025" h="1724025">
                <a:moveTo>
                  <a:pt x="0" y="0"/>
                </a:moveTo>
                <a:lnTo>
                  <a:pt x="5534025" y="0"/>
                </a:lnTo>
              </a:path>
              <a:path w="5534025" h="1724025">
                <a:moveTo>
                  <a:pt x="0" y="571500"/>
                </a:moveTo>
                <a:lnTo>
                  <a:pt x="5534025" y="571500"/>
                </a:lnTo>
              </a:path>
              <a:path w="5534025" h="1724025">
                <a:moveTo>
                  <a:pt x="0" y="1143000"/>
                </a:moveTo>
                <a:lnTo>
                  <a:pt x="5534025" y="1143000"/>
                </a:lnTo>
              </a:path>
              <a:path w="5534025" h="1724025">
                <a:moveTo>
                  <a:pt x="0" y="1724025"/>
                </a:moveTo>
                <a:lnTo>
                  <a:pt x="5534025" y="1724025"/>
                </a:lnTo>
              </a:path>
            </a:pathLst>
          </a:custGeom>
          <a:ln w="6350">
            <a:solidFill>
              <a:srgbClr val="80092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4">
            <a:extLst>
              <a:ext uri="{FF2B5EF4-FFF2-40B4-BE49-F238E27FC236}">
                <a16:creationId xmlns:a16="http://schemas.microsoft.com/office/drawing/2014/main" id="{67F94156-88FF-0B9D-117C-7E0AAB0631E5}"/>
              </a:ext>
            </a:extLst>
          </p:cNvPr>
          <p:cNvSpPr txBox="1"/>
          <p:nvPr/>
        </p:nvSpPr>
        <p:spPr>
          <a:xfrm>
            <a:off x="917521" y="1831498"/>
            <a:ext cx="3693795" cy="4038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GB" sz="2450" spc="160" dirty="0">
                <a:latin typeface="Arial Narrow"/>
                <a:cs typeface="Arial Narrow"/>
              </a:rPr>
              <a:t>Personal</a:t>
            </a:r>
            <a:r>
              <a:rPr lang="en-GB" sz="2450" spc="150" dirty="0">
                <a:latin typeface="Arial Narrow"/>
                <a:cs typeface="Arial Narrow"/>
              </a:rPr>
              <a:t> </a:t>
            </a:r>
            <a:r>
              <a:rPr lang="en-GB" sz="2450" spc="175" dirty="0">
                <a:latin typeface="Arial Narrow"/>
                <a:cs typeface="Arial Narrow"/>
              </a:rPr>
              <a:t>Health</a:t>
            </a:r>
            <a:r>
              <a:rPr lang="en-GB" sz="2450" spc="150" dirty="0">
                <a:latin typeface="Arial Narrow"/>
                <a:cs typeface="Arial Narrow"/>
              </a:rPr>
              <a:t> </a:t>
            </a:r>
            <a:r>
              <a:rPr lang="en-GB" sz="2450" spc="180" dirty="0">
                <a:latin typeface="Arial Narrow"/>
                <a:cs typeface="Arial Narrow"/>
              </a:rPr>
              <a:t>Monitoring</a:t>
            </a:r>
            <a:endParaRPr lang="en-GB" sz="2450" dirty="0">
              <a:latin typeface="Arial Narrow"/>
              <a:cs typeface="Arial Narrow"/>
            </a:endParaRPr>
          </a:p>
        </p:txBody>
      </p:sp>
      <p:sp>
        <p:nvSpPr>
          <p:cNvPr id="11" name="object 15">
            <a:extLst>
              <a:ext uri="{FF2B5EF4-FFF2-40B4-BE49-F238E27FC236}">
                <a16:creationId xmlns:a16="http://schemas.microsoft.com/office/drawing/2014/main" id="{283CD810-3181-43F5-1CA3-AF072A2387FF}"/>
              </a:ext>
            </a:extLst>
          </p:cNvPr>
          <p:cNvSpPr txBox="1"/>
          <p:nvPr/>
        </p:nvSpPr>
        <p:spPr>
          <a:xfrm>
            <a:off x="905614" y="2408744"/>
            <a:ext cx="4040504" cy="4032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GB" sz="2450" spc="190" dirty="0">
                <a:latin typeface="Arial Narrow"/>
                <a:cs typeface="Arial Narrow"/>
              </a:rPr>
              <a:t>Remote</a:t>
            </a:r>
            <a:r>
              <a:rPr lang="en-GB" sz="2450" spc="160" dirty="0">
                <a:latin typeface="Arial Narrow"/>
                <a:cs typeface="Arial Narrow"/>
              </a:rPr>
              <a:t> </a:t>
            </a:r>
            <a:r>
              <a:rPr lang="en-GB" sz="2450" spc="170" dirty="0">
                <a:latin typeface="Arial Narrow"/>
                <a:cs typeface="Arial Narrow"/>
              </a:rPr>
              <a:t>Health</a:t>
            </a:r>
            <a:r>
              <a:rPr lang="en-GB" sz="2450" spc="145" dirty="0">
                <a:latin typeface="Arial Narrow"/>
                <a:cs typeface="Arial Narrow"/>
              </a:rPr>
              <a:t> </a:t>
            </a:r>
            <a:r>
              <a:rPr lang="en-GB" sz="2450" spc="210" dirty="0">
                <a:latin typeface="Arial Narrow"/>
                <a:cs typeface="Arial Narrow"/>
              </a:rPr>
              <a:t>Care</a:t>
            </a:r>
            <a:r>
              <a:rPr lang="en-GB" sz="2450" spc="90" dirty="0">
                <a:latin typeface="Arial Narrow"/>
                <a:cs typeface="Arial Narrow"/>
              </a:rPr>
              <a:t> </a:t>
            </a:r>
            <a:r>
              <a:rPr lang="en-GB" sz="2450" spc="180" dirty="0">
                <a:latin typeface="Arial Narrow"/>
                <a:cs typeface="Arial Narrow"/>
              </a:rPr>
              <a:t>Services</a:t>
            </a:r>
            <a:endParaRPr lang="en-GB" sz="2450" dirty="0">
              <a:latin typeface="Arial Narrow"/>
              <a:cs typeface="Arial Narrow"/>
            </a:endParaRPr>
          </a:p>
        </p:txBody>
      </p:sp>
      <p:sp>
        <p:nvSpPr>
          <p:cNvPr id="12" name="object 16">
            <a:extLst>
              <a:ext uri="{FF2B5EF4-FFF2-40B4-BE49-F238E27FC236}">
                <a16:creationId xmlns:a16="http://schemas.microsoft.com/office/drawing/2014/main" id="{2D32AEEE-FB1B-AD56-169E-DACAE604E20D}"/>
              </a:ext>
            </a:extLst>
          </p:cNvPr>
          <p:cNvSpPr txBox="1"/>
          <p:nvPr/>
        </p:nvSpPr>
        <p:spPr>
          <a:xfrm>
            <a:off x="900746" y="2799374"/>
            <a:ext cx="5361305" cy="11747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53900"/>
              </a:lnSpc>
              <a:spcBef>
                <a:spcPts val="95"/>
              </a:spcBef>
            </a:pPr>
            <a:r>
              <a:rPr lang="en-GB" sz="2450" spc="225" dirty="0">
                <a:latin typeface="Arial Narrow"/>
                <a:cs typeface="Arial Narrow"/>
              </a:rPr>
              <a:t>Access</a:t>
            </a:r>
            <a:r>
              <a:rPr lang="en-GB" sz="2450" spc="80" dirty="0">
                <a:latin typeface="Arial Narrow"/>
                <a:cs typeface="Arial Narrow"/>
              </a:rPr>
              <a:t> </a:t>
            </a:r>
            <a:r>
              <a:rPr lang="en-GB" sz="2450" spc="195" dirty="0">
                <a:latin typeface="Arial Narrow"/>
                <a:cs typeface="Arial Narrow"/>
              </a:rPr>
              <a:t>to</a:t>
            </a:r>
            <a:r>
              <a:rPr lang="en-GB" sz="2450" spc="140" dirty="0">
                <a:latin typeface="Arial Narrow"/>
                <a:cs typeface="Arial Narrow"/>
              </a:rPr>
              <a:t> </a:t>
            </a:r>
            <a:r>
              <a:rPr lang="en-GB" sz="2450" spc="160" dirty="0">
                <a:latin typeface="Arial Narrow"/>
                <a:cs typeface="Arial Narrow"/>
              </a:rPr>
              <a:t>Information</a:t>
            </a:r>
            <a:r>
              <a:rPr lang="en-GB" sz="2450" spc="145" dirty="0">
                <a:latin typeface="Arial Narrow"/>
                <a:cs typeface="Arial Narrow"/>
              </a:rPr>
              <a:t> </a:t>
            </a:r>
            <a:r>
              <a:rPr lang="en-GB" sz="2450" spc="215" dirty="0">
                <a:latin typeface="Arial Narrow"/>
                <a:cs typeface="Arial Narrow"/>
              </a:rPr>
              <a:t>and</a:t>
            </a:r>
            <a:r>
              <a:rPr lang="en-GB" sz="2450" spc="105" dirty="0">
                <a:latin typeface="Arial Narrow"/>
                <a:cs typeface="Arial Narrow"/>
              </a:rPr>
              <a:t> </a:t>
            </a:r>
            <a:r>
              <a:rPr lang="en-GB" sz="2450" spc="180" dirty="0">
                <a:latin typeface="Arial Narrow"/>
                <a:cs typeface="Arial Narrow"/>
              </a:rPr>
              <a:t>Resources </a:t>
            </a:r>
            <a:r>
              <a:rPr lang="en-GB" sz="2450" spc="165" dirty="0">
                <a:latin typeface="Arial Narrow"/>
                <a:cs typeface="Arial Narrow"/>
              </a:rPr>
              <a:t>Social</a:t>
            </a:r>
            <a:r>
              <a:rPr lang="en-GB" sz="2450" spc="85" dirty="0">
                <a:latin typeface="Arial Narrow"/>
                <a:cs typeface="Arial Narrow"/>
              </a:rPr>
              <a:t> </a:t>
            </a:r>
            <a:r>
              <a:rPr lang="en-GB" sz="2450" spc="165" dirty="0">
                <a:latin typeface="Arial Narrow"/>
                <a:cs typeface="Arial Narrow"/>
              </a:rPr>
              <a:t>Interaction</a:t>
            </a:r>
            <a:r>
              <a:rPr lang="en-GB" sz="2450" spc="150" dirty="0">
                <a:latin typeface="Arial Narrow"/>
                <a:cs typeface="Arial Narrow"/>
              </a:rPr>
              <a:t> </a:t>
            </a:r>
            <a:r>
              <a:rPr lang="en-GB" sz="2450" spc="215" dirty="0">
                <a:latin typeface="Arial Narrow"/>
                <a:cs typeface="Arial Narrow"/>
              </a:rPr>
              <a:t>and</a:t>
            </a:r>
            <a:r>
              <a:rPr lang="en-GB" sz="2450" spc="185" dirty="0">
                <a:latin typeface="Arial Narrow"/>
                <a:cs typeface="Arial Narrow"/>
              </a:rPr>
              <a:t> </a:t>
            </a:r>
            <a:r>
              <a:rPr lang="en-GB" sz="2450" spc="195" dirty="0">
                <a:latin typeface="Arial Narrow"/>
                <a:cs typeface="Arial Narrow"/>
              </a:rPr>
              <a:t>Mental</a:t>
            </a:r>
            <a:r>
              <a:rPr lang="en-GB" sz="2450" spc="85" dirty="0">
                <a:latin typeface="Arial Narrow"/>
                <a:cs typeface="Arial Narrow"/>
              </a:rPr>
              <a:t> </a:t>
            </a:r>
            <a:r>
              <a:rPr lang="en-GB" sz="2450" spc="145" dirty="0">
                <a:latin typeface="Arial Narrow"/>
                <a:cs typeface="Arial Narrow"/>
              </a:rPr>
              <a:t>Wellbeing</a:t>
            </a:r>
            <a:endParaRPr lang="en-GB" sz="2450" dirty="0">
              <a:latin typeface="Arial Narrow"/>
              <a:cs typeface="Arial Narrow"/>
            </a:endParaRPr>
          </a:p>
        </p:txBody>
      </p:sp>
      <p:sp>
        <p:nvSpPr>
          <p:cNvPr id="13" name="Title 30">
            <a:extLst>
              <a:ext uri="{FF2B5EF4-FFF2-40B4-BE49-F238E27FC236}">
                <a16:creationId xmlns:a16="http://schemas.microsoft.com/office/drawing/2014/main" id="{FF6037A0-AB59-BC3E-CF1F-A996D1A6693C}"/>
              </a:ext>
            </a:extLst>
          </p:cNvPr>
          <p:cNvSpPr txBox="1">
            <a:spLocks/>
          </p:cNvSpPr>
          <p:nvPr/>
        </p:nvSpPr>
        <p:spPr>
          <a:xfrm>
            <a:off x="1684260" y="553782"/>
            <a:ext cx="5783657" cy="66596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50" b="0" i="0" kern="1200" cap="all" spc="200" baseline="0">
                <a:ln w="19050">
                  <a:solidFill>
                    <a:schemeClr val="accent1"/>
                  </a:solidFill>
                </a:ln>
                <a:solidFill>
                  <a:schemeClr val="tx1"/>
                </a:solidFill>
                <a:latin typeface="Arial Narrow"/>
                <a:ea typeface="+mj-ea"/>
                <a:cs typeface="Arial Narrow"/>
              </a:defRPr>
            </a:lvl1pPr>
          </a:lstStyle>
          <a:p>
            <a:endParaRPr lang="en-GB" dirty="0"/>
          </a:p>
        </p:txBody>
      </p:sp>
      <p:pic>
        <p:nvPicPr>
          <p:cNvPr id="19" name="Picture 2" descr="Project - ict-rollator">
            <a:extLst>
              <a:ext uri="{FF2B5EF4-FFF2-40B4-BE49-F238E27FC236}">
                <a16:creationId xmlns:a16="http://schemas.microsoft.com/office/drawing/2014/main" id="{93830BDB-5F67-DABF-AC2B-D9220CC8B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110" y="528936"/>
            <a:ext cx="6017370" cy="5320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0554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E68AE80-2B7F-56D4-7EF5-A8CD4B3F73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03" r="-2" b="-2"/>
          <a:stretch>
            <a:fillRect/>
          </a:stretch>
        </p:blipFill>
        <p:spPr>
          <a:xfrm>
            <a:off x="3009900" y="816793"/>
            <a:ext cx="8343900" cy="5801821"/>
          </a:xfrm>
          <a:custGeom>
            <a:avLst/>
            <a:gdLst>
              <a:gd name="connsiteX0" fmla="*/ 0 w 9191625"/>
              <a:gd name="connsiteY0" fmla="*/ 0 h 6391275"/>
              <a:gd name="connsiteX1" fmla="*/ 9191625 w 9191625"/>
              <a:gd name="connsiteY1" fmla="*/ 0 h 6391275"/>
              <a:gd name="connsiteX2" fmla="*/ 9191625 w 9191625"/>
              <a:gd name="connsiteY2" fmla="*/ 6391275 h 6391275"/>
              <a:gd name="connsiteX3" fmla="*/ 0 w 9191625"/>
              <a:gd name="connsiteY3" fmla="*/ 6391275 h 6391275"/>
              <a:gd name="connsiteX4" fmla="*/ 0 w 9191625"/>
              <a:gd name="connsiteY4" fmla="*/ 4779506 h 6391275"/>
              <a:gd name="connsiteX5" fmla="*/ 1243380 w 9191625"/>
              <a:gd name="connsiteY5" fmla="*/ 4779506 h 6391275"/>
              <a:gd name="connsiteX6" fmla="*/ 1243380 w 9191625"/>
              <a:gd name="connsiteY6" fmla="*/ 2702384 h 6391275"/>
              <a:gd name="connsiteX7" fmla="*/ 0 w 9191625"/>
              <a:gd name="connsiteY7" fmla="*/ 2702384 h 639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91625" h="6391275">
                <a:moveTo>
                  <a:pt x="0" y="0"/>
                </a:moveTo>
                <a:lnTo>
                  <a:pt x="9191625" y="0"/>
                </a:lnTo>
                <a:lnTo>
                  <a:pt x="9191625" y="6391275"/>
                </a:lnTo>
                <a:lnTo>
                  <a:pt x="0" y="6391275"/>
                </a:lnTo>
                <a:lnTo>
                  <a:pt x="0" y="4779506"/>
                </a:lnTo>
                <a:lnTo>
                  <a:pt x="1243380" y="4779506"/>
                </a:lnTo>
                <a:lnTo>
                  <a:pt x="1243380" y="2702384"/>
                </a:lnTo>
                <a:lnTo>
                  <a:pt x="0" y="2702384"/>
                </a:lnTo>
                <a:close/>
              </a:path>
            </a:pathLst>
          </a:custGeom>
          <a:noFill/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8F06EF-AEC8-4862-8AED-24C0FC81F3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n-GB" sz="80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99C0BB-4D6D-4D98-A44F-2C1FBA15A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n-GB" sz="80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89231E-2BB7-4BA4-A7BF-F2CDCEBBE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fld id="{BF860B6F-2FE3-4DE6-9496-980E987E7466}" type="slidenum">
              <a:rPr lang="en-GB" sz="800" smtClean="0"/>
              <a:pPr rtl="0">
                <a:lnSpc>
                  <a:spcPct val="90000"/>
                </a:lnSpc>
                <a:spcAft>
                  <a:spcPts val="600"/>
                </a:spcAft>
              </a:pPr>
              <a:t>17</a:t>
            </a:fld>
            <a:endParaRPr lang="en-GB" sz="800"/>
          </a:p>
        </p:txBody>
      </p:sp>
      <p:sp>
        <p:nvSpPr>
          <p:cNvPr id="59" name="Title 6">
            <a:extLst>
              <a:ext uri="{FF2B5EF4-FFF2-40B4-BE49-F238E27FC236}">
                <a16:creationId xmlns:a16="http://schemas.microsoft.com/office/drawing/2014/main" id="{E83B82A7-33CD-6581-CC8F-90D3D3137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896826"/>
            <a:ext cx="5829300" cy="66209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01914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68">
            <a:extLst>
              <a:ext uri="{FF2B5EF4-FFF2-40B4-BE49-F238E27FC236}">
                <a16:creationId xmlns:a16="http://schemas.microsoft.com/office/drawing/2014/main" id="{A74CEF14-9F3D-49A7-B904-B4E3A7113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2272" y="671808"/>
            <a:ext cx="3661528" cy="639192"/>
          </a:xfrm>
        </p:spPr>
        <p:txBody>
          <a:bodyPr rtlCol="0"/>
          <a:lstStyle/>
          <a:p>
            <a:pPr rtl="0"/>
            <a:r>
              <a:rPr lang="en-GB"/>
              <a:t>About us</a:t>
            </a:r>
          </a:p>
        </p:txBody>
      </p:sp>
      <p:pic>
        <p:nvPicPr>
          <p:cNvPr id="15" name="Picture Placeholder 14" descr="A close up of a nurse">
            <a:extLst>
              <a:ext uri="{FF2B5EF4-FFF2-40B4-BE49-F238E27FC236}">
                <a16:creationId xmlns:a16="http://schemas.microsoft.com/office/drawing/2014/main" id="{D67D6F18-268F-4677-BF55-4B1B9EE4BF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466726"/>
            <a:ext cx="6848474" cy="6391274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78FE74D7-D9BF-46B2-AB6D-79E819EB9A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62580" y="2613196"/>
            <a:ext cx="5667375" cy="2098334"/>
          </a:xfrm>
        </p:spPr>
        <p:txBody>
          <a:bodyPr rtlCol="0"/>
          <a:lstStyle/>
          <a:p>
            <a:r>
              <a:rPr lang="en-GB" dirty="0"/>
              <a:t>At Dawon, we are a group of sport scientists, IT Developers, sensor integration and Physical age-tech specialists. Dawon simplifies healthy ageing with integrated physical health-tech — from personalized programs to remote healthcare services, all designed to keep people  live longer, active, confident, and connected while ageing.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757BAE-6FA5-4586-884C-EE994B1527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en-GB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05956-052B-4302-8116-91423E8E7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1B5EF5-D35E-4241-92D4-3A8164978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750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1574" y="658420"/>
            <a:ext cx="6408851" cy="665965"/>
          </a:xfrm>
        </p:spPr>
        <p:txBody>
          <a:bodyPr rtlCol="0"/>
          <a:lstStyle/>
          <a:p>
            <a:pPr rtl="0"/>
            <a:r>
              <a:rPr lang="en-GB"/>
              <a:t>Problem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B1AADE-B19E-418B-8245-970830BD4D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en-GB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AE4C98-8D28-4E84-B804-8E35BF3EC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25" name="object 6">
            <a:extLst>
              <a:ext uri="{FF2B5EF4-FFF2-40B4-BE49-F238E27FC236}">
                <a16:creationId xmlns:a16="http://schemas.microsoft.com/office/drawing/2014/main" id="{27D681CC-C507-FBE6-2058-D1CB306E0A2B}"/>
              </a:ext>
            </a:extLst>
          </p:cNvPr>
          <p:cNvSpPr/>
          <p:nvPr/>
        </p:nvSpPr>
        <p:spPr>
          <a:xfrm>
            <a:off x="6043675" y="1676400"/>
            <a:ext cx="5543550" cy="0"/>
          </a:xfrm>
          <a:custGeom>
            <a:avLst/>
            <a:gdLst/>
            <a:ahLst/>
            <a:cxnLst/>
            <a:rect l="l" t="t" r="r" b="b"/>
            <a:pathLst>
              <a:path w="5543550">
                <a:moveTo>
                  <a:pt x="0" y="0"/>
                </a:moveTo>
                <a:lnTo>
                  <a:pt x="5543550" y="0"/>
                </a:lnTo>
              </a:path>
            </a:pathLst>
          </a:custGeom>
          <a:ln w="12700">
            <a:solidFill>
              <a:srgbClr val="80092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8">
            <a:extLst>
              <a:ext uri="{FF2B5EF4-FFF2-40B4-BE49-F238E27FC236}">
                <a16:creationId xmlns:a16="http://schemas.microsoft.com/office/drawing/2014/main" id="{FF895900-319F-E77F-F4AB-9CDA41392935}"/>
              </a:ext>
            </a:extLst>
          </p:cNvPr>
          <p:cNvSpPr/>
          <p:nvPr/>
        </p:nvSpPr>
        <p:spPr>
          <a:xfrm>
            <a:off x="6096000" y="3200400"/>
            <a:ext cx="5543550" cy="0"/>
          </a:xfrm>
          <a:custGeom>
            <a:avLst/>
            <a:gdLst/>
            <a:ahLst/>
            <a:cxnLst/>
            <a:rect l="l" t="t" r="r" b="b"/>
            <a:pathLst>
              <a:path w="5543550">
                <a:moveTo>
                  <a:pt x="0" y="0"/>
                </a:moveTo>
                <a:lnTo>
                  <a:pt x="5543550" y="0"/>
                </a:lnTo>
              </a:path>
            </a:pathLst>
          </a:custGeom>
          <a:ln w="12700">
            <a:solidFill>
              <a:srgbClr val="80092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9">
            <a:extLst>
              <a:ext uri="{FF2B5EF4-FFF2-40B4-BE49-F238E27FC236}">
                <a16:creationId xmlns:a16="http://schemas.microsoft.com/office/drawing/2014/main" id="{746FA0FA-ED1B-2F13-BD95-803E2BDB4093}"/>
              </a:ext>
            </a:extLst>
          </p:cNvPr>
          <p:cNvSpPr/>
          <p:nvPr/>
        </p:nvSpPr>
        <p:spPr>
          <a:xfrm>
            <a:off x="6096000" y="5913939"/>
            <a:ext cx="5543550" cy="0"/>
          </a:xfrm>
          <a:custGeom>
            <a:avLst/>
            <a:gdLst/>
            <a:ahLst/>
            <a:cxnLst/>
            <a:rect l="l" t="t" r="r" b="b"/>
            <a:pathLst>
              <a:path w="5543550">
                <a:moveTo>
                  <a:pt x="0" y="0"/>
                </a:moveTo>
                <a:lnTo>
                  <a:pt x="5543550" y="0"/>
                </a:lnTo>
              </a:path>
            </a:pathLst>
          </a:custGeom>
          <a:ln w="12700">
            <a:solidFill>
              <a:srgbClr val="80092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10">
            <a:extLst>
              <a:ext uri="{FF2B5EF4-FFF2-40B4-BE49-F238E27FC236}">
                <a16:creationId xmlns:a16="http://schemas.microsoft.com/office/drawing/2014/main" id="{28CDBBD8-4F32-C252-8A99-ACDA2CFDE90C}"/>
              </a:ext>
            </a:extLst>
          </p:cNvPr>
          <p:cNvSpPr/>
          <p:nvPr/>
        </p:nvSpPr>
        <p:spPr>
          <a:xfrm>
            <a:off x="6084267" y="4648200"/>
            <a:ext cx="5543550" cy="0"/>
          </a:xfrm>
          <a:custGeom>
            <a:avLst/>
            <a:gdLst/>
            <a:ahLst/>
            <a:cxnLst/>
            <a:rect l="l" t="t" r="r" b="b"/>
            <a:pathLst>
              <a:path w="5543550">
                <a:moveTo>
                  <a:pt x="0" y="0"/>
                </a:moveTo>
                <a:lnTo>
                  <a:pt x="5543550" y="0"/>
                </a:lnTo>
              </a:path>
            </a:pathLst>
          </a:custGeom>
          <a:ln w="12700">
            <a:solidFill>
              <a:srgbClr val="80092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11">
            <a:extLst>
              <a:ext uri="{FF2B5EF4-FFF2-40B4-BE49-F238E27FC236}">
                <a16:creationId xmlns:a16="http://schemas.microsoft.com/office/drawing/2014/main" id="{2AA4DEF2-2E21-A648-8EE5-AD7908FC00B5}"/>
              </a:ext>
            </a:extLst>
          </p:cNvPr>
          <p:cNvSpPr txBox="1"/>
          <p:nvPr/>
        </p:nvSpPr>
        <p:spPr>
          <a:xfrm>
            <a:off x="6131169" y="4679847"/>
            <a:ext cx="3124200" cy="1494383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12700" marR="281305">
              <a:lnSpc>
                <a:spcPct val="93200"/>
              </a:lnSpc>
              <a:spcBef>
                <a:spcPts val="1700"/>
              </a:spcBef>
            </a:pPr>
            <a:r>
              <a:rPr sz="2150" spc="155" dirty="0">
                <a:latin typeface="Arial Narrow"/>
                <a:cs typeface="Arial Narrow"/>
              </a:rPr>
              <a:t>Caregivers</a:t>
            </a:r>
            <a:r>
              <a:rPr sz="2150" spc="150" dirty="0">
                <a:latin typeface="Arial Narrow"/>
                <a:cs typeface="Arial Narrow"/>
              </a:rPr>
              <a:t> </a:t>
            </a:r>
            <a:r>
              <a:rPr sz="2150" spc="160" dirty="0">
                <a:latin typeface="Arial Narrow"/>
                <a:cs typeface="Arial Narrow"/>
              </a:rPr>
              <a:t>face</a:t>
            </a:r>
            <a:r>
              <a:rPr sz="2150" spc="100" dirty="0">
                <a:latin typeface="Arial Narrow"/>
                <a:cs typeface="Arial Narrow"/>
              </a:rPr>
              <a:t> </a:t>
            </a:r>
            <a:r>
              <a:rPr sz="2150" spc="200" dirty="0">
                <a:latin typeface="Arial Narrow"/>
                <a:cs typeface="Arial Narrow"/>
              </a:rPr>
              <a:t>an</a:t>
            </a:r>
            <a:r>
              <a:rPr sz="2150" spc="80" dirty="0">
                <a:latin typeface="Arial Narrow"/>
                <a:cs typeface="Arial Narrow"/>
              </a:rPr>
              <a:t> </a:t>
            </a:r>
            <a:r>
              <a:rPr sz="2150" spc="150" dirty="0">
                <a:latin typeface="Arial Narrow"/>
                <a:cs typeface="Arial Narrow"/>
              </a:rPr>
              <a:t>increasing</a:t>
            </a:r>
            <a:r>
              <a:rPr sz="2150" spc="125" dirty="0">
                <a:latin typeface="Arial Narrow"/>
                <a:cs typeface="Arial Narrow"/>
              </a:rPr>
              <a:t> </a:t>
            </a:r>
            <a:r>
              <a:rPr sz="2150" spc="170" dirty="0">
                <a:latin typeface="Arial Narrow"/>
                <a:cs typeface="Arial Narrow"/>
              </a:rPr>
              <a:t>manual </a:t>
            </a:r>
            <a:r>
              <a:rPr sz="2150" spc="180" dirty="0">
                <a:latin typeface="Arial Narrow"/>
                <a:cs typeface="Arial Narrow"/>
              </a:rPr>
              <a:t>burden.</a:t>
            </a:r>
            <a:r>
              <a:rPr sz="2150" spc="95" dirty="0">
                <a:latin typeface="Arial Narrow"/>
                <a:cs typeface="Arial Narrow"/>
              </a:rPr>
              <a:t> </a:t>
            </a:r>
            <a:endParaRPr lang="de-DE" sz="2150" spc="355" dirty="0">
              <a:solidFill>
                <a:schemeClr val="accent6"/>
              </a:solidFill>
              <a:latin typeface="Arial Narrow"/>
              <a:cs typeface="Arial Narrow"/>
            </a:endParaRPr>
          </a:p>
          <a:p>
            <a:pPr marL="12700" marR="281305">
              <a:lnSpc>
                <a:spcPct val="93200"/>
              </a:lnSpc>
              <a:spcBef>
                <a:spcPts val="1700"/>
              </a:spcBef>
            </a:pPr>
            <a:endParaRPr lang="de-DE" sz="2150" spc="155" dirty="0">
              <a:latin typeface="Arial Narrow"/>
              <a:cs typeface="Arial Narrow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F1A6795-39C5-7A52-1179-122ACCD12FF2}"/>
              </a:ext>
            </a:extLst>
          </p:cNvPr>
          <p:cNvSpPr/>
          <p:nvPr/>
        </p:nvSpPr>
        <p:spPr>
          <a:xfrm>
            <a:off x="9829800" y="2006401"/>
            <a:ext cx="1609980" cy="90126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marR="5080">
              <a:lnSpc>
                <a:spcPct val="93200"/>
              </a:lnSpc>
              <a:spcBef>
                <a:spcPts val="300"/>
              </a:spcBef>
            </a:pPr>
            <a:r>
              <a:rPr lang="en-GB" spc="-50" dirty="0">
                <a:latin typeface="Arial"/>
                <a:cs typeface="Arial"/>
              </a:rPr>
              <a:t>→ </a:t>
            </a:r>
            <a:r>
              <a:rPr lang="en-GB" sz="1600" spc="170" dirty="0">
                <a:solidFill>
                  <a:schemeClr val="accent6"/>
                </a:solidFill>
                <a:latin typeface="Arial Narrow"/>
                <a:cs typeface="Arial Narrow"/>
              </a:rPr>
              <a:t>Reducing</a:t>
            </a:r>
            <a:r>
              <a:rPr lang="en-GB" sz="1600" spc="120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45" dirty="0">
                <a:solidFill>
                  <a:schemeClr val="accent6"/>
                </a:solidFill>
                <a:latin typeface="Arial Narrow"/>
                <a:cs typeface="Arial Narrow"/>
              </a:rPr>
              <a:t>their</a:t>
            </a:r>
            <a:r>
              <a:rPr lang="en-GB" sz="1600" spc="60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70" dirty="0">
                <a:solidFill>
                  <a:schemeClr val="accent6"/>
                </a:solidFill>
                <a:latin typeface="Arial Narrow"/>
                <a:cs typeface="Arial Narrow"/>
              </a:rPr>
              <a:t>mental</a:t>
            </a:r>
            <a:r>
              <a:rPr lang="en-GB" sz="1600" spc="135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30" dirty="0">
                <a:solidFill>
                  <a:schemeClr val="accent6"/>
                </a:solidFill>
                <a:latin typeface="Arial Narrow"/>
                <a:cs typeface="Arial Narrow"/>
              </a:rPr>
              <a:t>health.</a:t>
            </a:r>
            <a:endParaRPr lang="en-GB" dirty="0">
              <a:solidFill>
                <a:schemeClr val="accent6"/>
              </a:solidFill>
              <a:latin typeface="Arial Narrow"/>
              <a:cs typeface="Arial Narrow"/>
            </a:endParaRP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E2647761-CC64-F56C-8645-D03D5FA596DC}"/>
              </a:ext>
            </a:extLst>
          </p:cNvPr>
          <p:cNvSpPr/>
          <p:nvPr/>
        </p:nvSpPr>
        <p:spPr>
          <a:xfrm>
            <a:off x="9448800" y="3372035"/>
            <a:ext cx="2138424" cy="95634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marR="5080">
              <a:lnSpc>
                <a:spcPct val="93200"/>
              </a:lnSpc>
              <a:spcBef>
                <a:spcPts val="300"/>
              </a:spcBef>
            </a:pPr>
            <a:endParaRPr lang="en-GB" spc="-50" dirty="0">
              <a:latin typeface="Arial"/>
              <a:cs typeface="Arial"/>
            </a:endParaRPr>
          </a:p>
          <a:p>
            <a:pPr marL="12700" marR="5080">
              <a:lnSpc>
                <a:spcPct val="93200"/>
              </a:lnSpc>
              <a:spcBef>
                <a:spcPts val="300"/>
              </a:spcBef>
            </a:pPr>
            <a:r>
              <a:rPr lang="en-GB" spc="-50" dirty="0">
                <a:latin typeface="Arial"/>
                <a:cs typeface="Arial"/>
              </a:rPr>
              <a:t>→ </a:t>
            </a:r>
            <a:r>
              <a:rPr lang="en-GB" sz="1600" spc="175" dirty="0">
                <a:solidFill>
                  <a:schemeClr val="accent6"/>
                </a:solidFill>
                <a:latin typeface="Arial Narrow"/>
                <a:cs typeface="Arial Narrow"/>
              </a:rPr>
              <a:t>Reduced </a:t>
            </a:r>
            <a:r>
              <a:rPr lang="en-GB" sz="1600" spc="180" dirty="0">
                <a:solidFill>
                  <a:schemeClr val="accent6"/>
                </a:solidFill>
                <a:latin typeface="Arial Narrow"/>
                <a:cs typeface="Arial Narrow"/>
              </a:rPr>
              <a:t>independent</a:t>
            </a:r>
            <a:r>
              <a:rPr lang="en-GB" sz="1600" spc="75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20" dirty="0">
                <a:solidFill>
                  <a:schemeClr val="accent6"/>
                </a:solidFill>
                <a:latin typeface="Arial Narrow"/>
                <a:cs typeface="Arial Narrow"/>
              </a:rPr>
              <a:t>living,</a:t>
            </a:r>
            <a:r>
              <a:rPr lang="en-GB" sz="1600" spc="45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215" dirty="0">
                <a:solidFill>
                  <a:schemeClr val="accent6"/>
                </a:solidFill>
                <a:latin typeface="Arial Narrow"/>
                <a:cs typeface="Arial Narrow"/>
              </a:rPr>
              <a:t>and</a:t>
            </a:r>
            <a:r>
              <a:rPr lang="en-GB" sz="1600" spc="50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60" dirty="0">
                <a:solidFill>
                  <a:schemeClr val="accent6"/>
                </a:solidFill>
                <a:latin typeface="Arial Narrow"/>
                <a:cs typeface="Arial Narrow"/>
              </a:rPr>
              <a:t>higher</a:t>
            </a:r>
            <a:r>
              <a:rPr lang="en-GB" sz="1600" spc="140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65" dirty="0">
                <a:solidFill>
                  <a:schemeClr val="accent6"/>
                </a:solidFill>
                <a:latin typeface="Arial Narrow"/>
                <a:cs typeface="Arial Narrow"/>
              </a:rPr>
              <a:t>fall</a:t>
            </a:r>
            <a:r>
              <a:rPr lang="en-GB" sz="1600" spc="140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14" dirty="0">
                <a:solidFill>
                  <a:schemeClr val="accent6"/>
                </a:solidFill>
                <a:latin typeface="Arial Narrow"/>
                <a:cs typeface="Arial Narrow"/>
              </a:rPr>
              <a:t>risk.</a:t>
            </a:r>
            <a:endParaRPr lang="en-GB" sz="1600" dirty="0">
              <a:solidFill>
                <a:schemeClr val="accent6"/>
              </a:solidFill>
              <a:latin typeface="Arial Narrow"/>
              <a:cs typeface="Arial Narrow"/>
            </a:endParaRPr>
          </a:p>
          <a:p>
            <a:pPr marL="12700" marR="5080">
              <a:lnSpc>
                <a:spcPct val="93200"/>
              </a:lnSpc>
              <a:spcBef>
                <a:spcPts val="300"/>
              </a:spcBef>
            </a:pPr>
            <a:endParaRPr lang="en-GB" dirty="0">
              <a:solidFill>
                <a:schemeClr val="accent6"/>
              </a:solidFill>
              <a:latin typeface="Arial Narrow"/>
              <a:cs typeface="Arial Narrow"/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2E53DA9F-4DB3-2C9F-7B63-F3256377BF24}"/>
              </a:ext>
            </a:extLst>
          </p:cNvPr>
          <p:cNvSpPr/>
          <p:nvPr/>
        </p:nvSpPr>
        <p:spPr>
          <a:xfrm>
            <a:off x="9067799" y="4819834"/>
            <a:ext cx="2519425" cy="97135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marR="5080">
              <a:lnSpc>
                <a:spcPct val="93200"/>
              </a:lnSpc>
              <a:spcBef>
                <a:spcPts val="300"/>
              </a:spcBef>
            </a:pPr>
            <a:r>
              <a:rPr lang="en-GB" sz="1600" spc="-50" dirty="0">
                <a:latin typeface="Arial"/>
                <a:cs typeface="Arial"/>
              </a:rPr>
              <a:t>→ </a:t>
            </a:r>
            <a:r>
              <a:rPr lang="en-GB" sz="1600" spc="120" dirty="0">
                <a:solidFill>
                  <a:schemeClr val="accent6"/>
                </a:solidFill>
                <a:latin typeface="Arial Narrow"/>
                <a:cs typeface="Arial Narrow"/>
              </a:rPr>
              <a:t>Elderly</a:t>
            </a:r>
            <a:r>
              <a:rPr lang="en-GB" sz="1600" spc="70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20" dirty="0">
                <a:solidFill>
                  <a:schemeClr val="accent6"/>
                </a:solidFill>
                <a:latin typeface="Arial Narrow"/>
                <a:cs typeface="Arial Narrow"/>
              </a:rPr>
              <a:t>in</a:t>
            </a:r>
            <a:r>
              <a:rPr lang="en-GB" sz="1600" spc="70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90" dirty="0">
                <a:solidFill>
                  <a:schemeClr val="accent6"/>
                </a:solidFill>
                <a:latin typeface="Arial Narrow"/>
                <a:cs typeface="Arial Narrow"/>
              </a:rPr>
              <a:t>care</a:t>
            </a:r>
            <a:r>
              <a:rPr lang="en-GB" sz="1600" spc="95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204" dirty="0">
                <a:solidFill>
                  <a:schemeClr val="accent6"/>
                </a:solidFill>
                <a:latin typeface="Arial Narrow"/>
                <a:cs typeface="Arial Narrow"/>
              </a:rPr>
              <a:t>homes</a:t>
            </a:r>
            <a:r>
              <a:rPr lang="en-GB" sz="1600" spc="65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50" dirty="0">
                <a:solidFill>
                  <a:schemeClr val="accent6"/>
                </a:solidFill>
                <a:latin typeface="Arial Narrow"/>
                <a:cs typeface="Arial Narrow"/>
              </a:rPr>
              <a:t>often</a:t>
            </a:r>
            <a:r>
              <a:rPr lang="en-GB" sz="1600" spc="155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30" dirty="0">
                <a:solidFill>
                  <a:schemeClr val="accent6"/>
                </a:solidFill>
                <a:latin typeface="Arial Narrow"/>
                <a:cs typeface="Arial Narrow"/>
              </a:rPr>
              <a:t>lack </a:t>
            </a:r>
            <a:r>
              <a:rPr lang="en-GB" sz="1600" spc="170" dirty="0">
                <a:solidFill>
                  <a:schemeClr val="accent6"/>
                </a:solidFill>
                <a:latin typeface="Arial Narrow"/>
                <a:cs typeface="Arial Narrow"/>
              </a:rPr>
              <a:t>enjoyment</a:t>
            </a:r>
            <a:r>
              <a:rPr lang="en-GB" sz="1600" spc="90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90" dirty="0">
                <a:solidFill>
                  <a:schemeClr val="accent6"/>
                </a:solidFill>
                <a:latin typeface="Arial Narrow"/>
                <a:cs typeface="Arial Narrow"/>
              </a:rPr>
              <a:t>and</a:t>
            </a:r>
            <a:r>
              <a:rPr lang="en-GB" sz="1600" spc="114" dirty="0">
                <a:solidFill>
                  <a:schemeClr val="accent6"/>
                </a:solidFill>
                <a:latin typeface="Arial Narrow"/>
                <a:cs typeface="Arial Narrow"/>
              </a:rPr>
              <a:t> </a:t>
            </a:r>
            <a:r>
              <a:rPr lang="en-GB" sz="1600" spc="140" dirty="0">
                <a:solidFill>
                  <a:schemeClr val="accent6"/>
                </a:solidFill>
                <a:latin typeface="Arial Narrow"/>
                <a:cs typeface="Arial Narrow"/>
              </a:rPr>
              <a:t>social </a:t>
            </a:r>
            <a:r>
              <a:rPr lang="en-GB" sz="1600" spc="150" dirty="0">
                <a:solidFill>
                  <a:schemeClr val="accent6"/>
                </a:solidFill>
                <a:latin typeface="Arial Narrow"/>
                <a:cs typeface="Arial Narrow"/>
              </a:rPr>
              <a:t>interaction</a:t>
            </a:r>
            <a:endParaRPr lang="en-GB" sz="1600" dirty="0">
              <a:solidFill>
                <a:schemeClr val="accent6"/>
              </a:solidFill>
              <a:latin typeface="Arial Narrow"/>
              <a:cs typeface="Arial Narrow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63162BA-1ABC-584C-AE59-FDE834493645}"/>
              </a:ext>
            </a:extLst>
          </p:cNvPr>
          <p:cNvSpPr txBox="1"/>
          <p:nvPr/>
        </p:nvSpPr>
        <p:spPr>
          <a:xfrm>
            <a:off x="6031952" y="3399733"/>
            <a:ext cx="3250233" cy="990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139065">
              <a:lnSpc>
                <a:spcPts val="2400"/>
              </a:lnSpc>
              <a:spcBef>
                <a:spcPts val="355"/>
              </a:spcBef>
            </a:pPr>
            <a:r>
              <a:rPr lang="en-GB" sz="1800" spc="195" dirty="0">
                <a:latin typeface="Arial Narrow"/>
                <a:cs typeface="Arial Narrow"/>
              </a:rPr>
              <a:t>Due</a:t>
            </a:r>
            <a:r>
              <a:rPr lang="en-GB" sz="1800" spc="90" dirty="0">
                <a:latin typeface="Arial Narrow"/>
                <a:cs typeface="Arial Narrow"/>
              </a:rPr>
              <a:t> </a:t>
            </a:r>
            <a:r>
              <a:rPr lang="en-GB" sz="1800" spc="185" dirty="0">
                <a:latin typeface="Arial Narrow"/>
                <a:cs typeface="Arial Narrow"/>
              </a:rPr>
              <a:t>to</a:t>
            </a:r>
            <a:r>
              <a:rPr lang="en-GB" sz="1800" spc="75" dirty="0">
                <a:latin typeface="Arial Narrow"/>
                <a:cs typeface="Arial Narrow"/>
              </a:rPr>
              <a:t> </a:t>
            </a:r>
            <a:r>
              <a:rPr lang="en-GB" sz="1800" spc="200" dirty="0">
                <a:latin typeface="Arial Narrow"/>
                <a:cs typeface="Arial Narrow"/>
              </a:rPr>
              <a:t>age</a:t>
            </a:r>
            <a:r>
              <a:rPr lang="en-GB" sz="1800" spc="100" dirty="0">
                <a:latin typeface="Arial Narrow"/>
                <a:cs typeface="Arial Narrow"/>
              </a:rPr>
              <a:t> </a:t>
            </a:r>
            <a:r>
              <a:rPr lang="en-GB" sz="1800" spc="125" dirty="0">
                <a:latin typeface="Arial Narrow"/>
                <a:cs typeface="Arial Narrow"/>
              </a:rPr>
              <a:t>limitations,</a:t>
            </a:r>
            <a:r>
              <a:rPr lang="en-GB" sz="1800" spc="110" dirty="0">
                <a:latin typeface="Arial Narrow"/>
                <a:cs typeface="Arial Narrow"/>
              </a:rPr>
              <a:t> </a:t>
            </a:r>
            <a:r>
              <a:rPr lang="en-GB" sz="1800" spc="145" dirty="0">
                <a:latin typeface="Arial Narrow"/>
                <a:cs typeface="Arial Narrow"/>
              </a:rPr>
              <a:t>they</a:t>
            </a:r>
            <a:r>
              <a:rPr lang="en-GB" sz="1800" spc="150" dirty="0">
                <a:latin typeface="Arial Narrow"/>
                <a:cs typeface="Arial Narrow"/>
              </a:rPr>
              <a:t> </a:t>
            </a:r>
            <a:r>
              <a:rPr lang="en-GB" sz="1800" spc="190" dirty="0">
                <a:latin typeface="Arial Narrow"/>
                <a:cs typeface="Arial Narrow"/>
              </a:rPr>
              <a:t>cannot</a:t>
            </a:r>
            <a:r>
              <a:rPr lang="en-GB" sz="1800" spc="90" dirty="0">
                <a:latin typeface="Arial Narrow"/>
                <a:cs typeface="Arial Narrow"/>
              </a:rPr>
              <a:t> </a:t>
            </a:r>
            <a:r>
              <a:rPr lang="en-GB" sz="1800" spc="200" dirty="0">
                <a:latin typeface="Arial Narrow"/>
                <a:cs typeface="Arial Narrow"/>
              </a:rPr>
              <a:t>go</a:t>
            </a:r>
            <a:r>
              <a:rPr lang="en-GB" sz="1800" spc="75" dirty="0">
                <a:latin typeface="Arial Narrow"/>
                <a:cs typeface="Arial Narrow"/>
              </a:rPr>
              <a:t> </a:t>
            </a:r>
            <a:r>
              <a:rPr lang="en-GB" sz="1800" spc="160" dirty="0">
                <a:latin typeface="Arial Narrow"/>
                <a:cs typeface="Arial Narrow"/>
              </a:rPr>
              <a:t>to </a:t>
            </a:r>
            <a:r>
              <a:rPr lang="en-GB" sz="1800" spc="170" dirty="0">
                <a:latin typeface="Arial Narrow"/>
                <a:cs typeface="Arial Narrow"/>
              </a:rPr>
              <a:t>sports</a:t>
            </a:r>
            <a:r>
              <a:rPr lang="en-GB" sz="1800" spc="125" dirty="0">
                <a:latin typeface="Arial Narrow"/>
                <a:cs typeface="Arial Narrow"/>
              </a:rPr>
              <a:t> </a:t>
            </a:r>
            <a:r>
              <a:rPr lang="en-GB" sz="1800" spc="105" dirty="0">
                <a:latin typeface="Arial Narrow"/>
                <a:cs typeface="Arial Narrow"/>
              </a:rPr>
              <a:t>halls</a:t>
            </a:r>
            <a:r>
              <a:rPr lang="en-GB" sz="1800" spc="140" dirty="0">
                <a:latin typeface="Arial Narrow"/>
                <a:cs typeface="Arial Narrow"/>
              </a:rPr>
              <a:t> </a:t>
            </a:r>
            <a:r>
              <a:rPr lang="en-GB" sz="1800" spc="175" dirty="0">
                <a:latin typeface="Arial Narrow"/>
                <a:cs typeface="Arial Narrow"/>
              </a:rPr>
              <a:t>or</a:t>
            </a:r>
            <a:r>
              <a:rPr lang="en-GB" sz="1800" spc="60" dirty="0">
                <a:latin typeface="Arial Narrow"/>
                <a:cs typeface="Arial Narrow"/>
              </a:rPr>
              <a:t> </a:t>
            </a:r>
            <a:r>
              <a:rPr lang="en-GB" sz="1800" spc="155" dirty="0">
                <a:latin typeface="Arial Narrow"/>
                <a:cs typeface="Arial Narrow"/>
              </a:rPr>
              <a:t>labs</a:t>
            </a:r>
            <a:r>
              <a:rPr lang="en-GB" sz="1800" spc="60" dirty="0">
                <a:latin typeface="Arial Narrow"/>
                <a:cs typeface="Arial Narrow"/>
              </a:rPr>
              <a:t> </a:t>
            </a:r>
            <a:r>
              <a:rPr lang="en-GB" sz="1800" spc="114" dirty="0">
                <a:latin typeface="Arial Narrow"/>
                <a:cs typeface="Arial Narrow"/>
              </a:rPr>
              <a:t>in</a:t>
            </a:r>
            <a:r>
              <a:rPr lang="en-GB" sz="1800" spc="70" dirty="0">
                <a:latin typeface="Arial Narrow"/>
                <a:cs typeface="Arial Narrow"/>
              </a:rPr>
              <a:t> </a:t>
            </a:r>
            <a:r>
              <a:rPr lang="en-GB" sz="1800" spc="140" dirty="0">
                <a:latin typeface="Arial Narrow"/>
                <a:cs typeface="Arial Narrow"/>
              </a:rPr>
              <a:t>rural</a:t>
            </a:r>
            <a:r>
              <a:rPr lang="en-GB" sz="1800" spc="130" dirty="0">
                <a:latin typeface="Arial Narrow"/>
                <a:cs typeface="Arial Narrow"/>
              </a:rPr>
              <a:t> </a:t>
            </a:r>
            <a:r>
              <a:rPr lang="en-GB" sz="1800" spc="160" dirty="0">
                <a:latin typeface="Arial Narrow"/>
                <a:cs typeface="Arial Narrow"/>
              </a:rPr>
              <a:t>areas</a:t>
            </a:r>
            <a:r>
              <a:rPr lang="en-GB" sz="1800" spc="165" dirty="0">
                <a:latin typeface="Arial Narrow"/>
                <a:cs typeface="Arial Narrow"/>
              </a:rPr>
              <a:t>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A8ADF85-9B6A-8883-7029-8DC48EB1E1B4}"/>
              </a:ext>
            </a:extLst>
          </p:cNvPr>
          <p:cNvSpPr txBox="1"/>
          <p:nvPr/>
        </p:nvSpPr>
        <p:spPr>
          <a:xfrm>
            <a:off x="6031952" y="1744321"/>
            <a:ext cx="3644483" cy="1380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281305">
              <a:lnSpc>
                <a:spcPct val="93200"/>
              </a:lnSpc>
              <a:spcBef>
                <a:spcPts val="1700"/>
              </a:spcBef>
            </a:pPr>
            <a:r>
              <a:rPr lang="en-GB" spc="180" dirty="0">
                <a:latin typeface="Arial Narrow"/>
                <a:cs typeface="Arial Narrow"/>
              </a:rPr>
              <a:t>Many elderly people are away from their kids, family, or are living alone. They crave social interaction, but this is missing </a:t>
            </a:r>
          </a:p>
        </p:txBody>
      </p:sp>
      <p:pic>
        <p:nvPicPr>
          <p:cNvPr id="36" name="object 3">
            <a:extLst>
              <a:ext uri="{FF2B5EF4-FFF2-40B4-BE49-F238E27FC236}">
                <a16:creationId xmlns:a16="http://schemas.microsoft.com/office/drawing/2014/main" id="{6653EEB1-4DAB-0B6B-95CF-FB1E4786D28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52220" y="1676400"/>
            <a:ext cx="4686300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619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>
            <a:extLst>
              <a:ext uri="{FF2B5EF4-FFF2-40B4-BE49-F238E27FC236}">
                <a16:creationId xmlns:a16="http://schemas.microsoft.com/office/drawing/2014/main" id="{BFE2B5AB-A5E2-4E81-9A28-0F3EFE4B4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575672" y="4121035"/>
            <a:ext cx="3337712" cy="639195"/>
          </a:xfrm>
        </p:spPr>
        <p:txBody>
          <a:bodyPr rtlCol="0"/>
          <a:lstStyle/>
          <a:p>
            <a:pPr rtl="0"/>
            <a:r>
              <a:rPr lang="en-GB"/>
              <a:t>Solution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98B4C9-559E-4482-B57E-1FC2E444F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en-GB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AD95C1-F665-4F74-A306-5BD09EA20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/>
              <a:t>PITCH DECK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F11F23A-7941-7BE2-BEE8-3E6786636FF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27272" y="351820"/>
            <a:ext cx="6549982" cy="567912"/>
          </a:xfrm>
        </p:spPr>
        <p:txBody>
          <a:bodyPr/>
          <a:lstStyle/>
          <a:p>
            <a:r>
              <a:rPr lang="en-DE" sz="4000" spc="200" dirty="0">
                <a:ln w="19050">
                  <a:solidFill>
                    <a:schemeClr val="accent1"/>
                  </a:solidFill>
                </a:ln>
                <a:noFill/>
                <a:ea typeface="+mj-ea"/>
                <a:cs typeface="+mj-cs"/>
              </a:rPr>
              <a:t>Solution  - </a:t>
            </a:r>
            <a:r>
              <a:rPr lang="en-DE" sz="4000" spc="200" dirty="0">
                <a:ln w="19050">
                  <a:solidFill>
                    <a:schemeClr val="accent1"/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a typeface="+mj-ea"/>
                <a:cs typeface="+mj-cs"/>
              </a:rPr>
              <a:t>COPHYFIT</a:t>
            </a:r>
          </a:p>
        </p:txBody>
      </p:sp>
      <p:pic>
        <p:nvPicPr>
          <p:cNvPr id="30" name="object 4">
            <a:extLst>
              <a:ext uri="{FF2B5EF4-FFF2-40B4-BE49-F238E27FC236}">
                <a16:creationId xmlns:a16="http://schemas.microsoft.com/office/drawing/2014/main" id="{C57BEA4C-E9C7-CEFC-DD76-AFCA6322A63C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1"/>
            <a:ext cx="4857750" cy="6857999"/>
          </a:xfrm>
          <a:prstGeom prst="rect">
            <a:avLst/>
          </a:prstGeom>
        </p:spPr>
      </p:pic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74FFF3F0-3DD9-AA4A-448C-EF07B68625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78409" y="1637710"/>
            <a:ext cx="6549982" cy="4009998"/>
          </a:xfrm>
        </p:spPr>
        <p:txBody>
          <a:bodyPr/>
          <a:lstStyle/>
          <a:p>
            <a:pPr marL="241300" marR="680085" indent="-229235">
              <a:lnSpc>
                <a:spcPts val="2030"/>
              </a:lnSpc>
              <a:spcBef>
                <a:spcPts val="665"/>
              </a:spcBef>
              <a:buClr>
                <a:srgbClr val="F48E7B"/>
              </a:buClr>
              <a:buSzPct val="82352"/>
              <a:buFont typeface="Arial"/>
              <a:buChar char="•"/>
              <a:tabLst>
                <a:tab pos="241300" algn="l"/>
              </a:tabLst>
            </a:pPr>
            <a:r>
              <a:rPr lang="en-GB" sz="1800" spc="95" dirty="0"/>
              <a:t>Integration</a:t>
            </a:r>
            <a:r>
              <a:rPr lang="en-GB" sz="1800" spc="125" dirty="0"/>
              <a:t> </a:t>
            </a:r>
            <a:r>
              <a:rPr lang="en-GB" sz="1800" spc="110" dirty="0"/>
              <a:t>with</a:t>
            </a:r>
            <a:r>
              <a:rPr lang="en-GB" sz="1800" spc="60" dirty="0"/>
              <a:t> </a:t>
            </a:r>
            <a:r>
              <a:rPr lang="en-GB" sz="1800" spc="114" dirty="0"/>
              <a:t>other</a:t>
            </a:r>
            <a:r>
              <a:rPr lang="en-GB" sz="1800" spc="15" dirty="0"/>
              <a:t> </a:t>
            </a:r>
            <a:r>
              <a:rPr lang="en-GB" sz="1800" spc="85" dirty="0"/>
              <a:t>Tech</a:t>
            </a:r>
            <a:r>
              <a:rPr lang="en-GB" sz="1800" spc="60" dirty="0"/>
              <a:t> </a:t>
            </a:r>
            <a:r>
              <a:rPr lang="en-GB" sz="1800" spc="114" dirty="0"/>
              <a:t>Devices</a:t>
            </a:r>
            <a:r>
              <a:rPr lang="en-GB" sz="1800" spc="90" dirty="0"/>
              <a:t> </a:t>
            </a:r>
            <a:r>
              <a:rPr lang="en-GB" sz="1800" spc="110" dirty="0"/>
              <a:t>at</a:t>
            </a:r>
            <a:r>
              <a:rPr lang="en-GB" sz="1800" spc="25" dirty="0"/>
              <a:t> </a:t>
            </a:r>
            <a:r>
              <a:rPr lang="en-GB" sz="1800" spc="135" dirty="0"/>
              <a:t>home,</a:t>
            </a:r>
            <a:r>
              <a:rPr lang="en-GB" sz="1800" spc="45" dirty="0"/>
              <a:t> </a:t>
            </a:r>
            <a:r>
              <a:rPr lang="en-GB" sz="1800" spc="80" dirty="0"/>
              <a:t>clinics, </a:t>
            </a:r>
            <a:r>
              <a:rPr lang="en-GB" sz="1800" spc="135" dirty="0"/>
              <a:t>and</a:t>
            </a:r>
            <a:r>
              <a:rPr lang="en-GB" sz="1800" spc="114" dirty="0"/>
              <a:t> </a:t>
            </a:r>
            <a:r>
              <a:rPr lang="en-GB" sz="1800" spc="85" dirty="0"/>
              <a:t>rehabilitation</a:t>
            </a:r>
            <a:r>
              <a:rPr lang="en-GB" sz="1800" spc="75" dirty="0"/>
              <a:t> </a:t>
            </a:r>
            <a:r>
              <a:rPr lang="en-GB" sz="1800" spc="105" dirty="0"/>
              <a:t>centres.</a:t>
            </a:r>
          </a:p>
          <a:p>
            <a:pPr marL="241300" indent="-228600">
              <a:lnSpc>
                <a:spcPct val="100000"/>
              </a:lnSpc>
              <a:spcBef>
                <a:spcPts val="520"/>
              </a:spcBef>
              <a:buClr>
                <a:srgbClr val="F48E7B"/>
              </a:buClr>
              <a:buSzPct val="53846"/>
              <a:buFont typeface="Arial"/>
              <a:buChar char="•"/>
              <a:tabLst>
                <a:tab pos="241300" algn="l"/>
              </a:tabLst>
            </a:pPr>
            <a:r>
              <a:rPr lang="en-GB" sz="1800" spc="155" dirty="0"/>
              <a:t>Posture</a:t>
            </a:r>
            <a:r>
              <a:rPr lang="en-GB" sz="1800" spc="60" dirty="0"/>
              <a:t> </a:t>
            </a:r>
            <a:r>
              <a:rPr lang="en-GB" sz="1800" spc="190" dirty="0"/>
              <a:t>Supporting</a:t>
            </a:r>
            <a:r>
              <a:rPr lang="en-GB" sz="1800" spc="75" dirty="0"/>
              <a:t> </a:t>
            </a:r>
            <a:r>
              <a:rPr lang="en-GB" sz="1800" spc="170" dirty="0"/>
              <a:t>Design.</a:t>
            </a:r>
          </a:p>
          <a:p>
            <a:pPr marL="241300" indent="-228600">
              <a:spcBef>
                <a:spcPts val="520"/>
              </a:spcBef>
              <a:buClr>
                <a:srgbClr val="F48E7B"/>
              </a:buClr>
              <a:buSzPct val="53846"/>
              <a:buFont typeface="Arial"/>
              <a:buChar char="•"/>
              <a:tabLst>
                <a:tab pos="241300" algn="l"/>
              </a:tabLst>
            </a:pPr>
            <a:r>
              <a:rPr lang="en-GB" sz="1800" spc="140" dirty="0"/>
              <a:t>Symptom</a:t>
            </a:r>
            <a:r>
              <a:rPr lang="en-GB" sz="1800" spc="35" dirty="0"/>
              <a:t> </a:t>
            </a:r>
            <a:r>
              <a:rPr lang="en-GB" sz="1800" spc="110" dirty="0"/>
              <a:t>assessment </a:t>
            </a:r>
            <a:r>
              <a:rPr lang="en-GB" sz="1800" spc="135" dirty="0"/>
              <a:t>and</a:t>
            </a:r>
            <a:r>
              <a:rPr lang="en-GB" sz="1800" spc="30" dirty="0"/>
              <a:t> </a:t>
            </a:r>
            <a:r>
              <a:rPr lang="en-GB" sz="1800" spc="130" dirty="0"/>
              <a:t>management.</a:t>
            </a:r>
            <a:endParaRPr lang="en-GB" sz="1800" spc="170" dirty="0">
              <a:solidFill>
                <a:srgbClr val="FF0000"/>
              </a:solidFill>
            </a:endParaRPr>
          </a:p>
          <a:p>
            <a:pPr marL="241300" indent="-228600">
              <a:spcBef>
                <a:spcPts val="520"/>
              </a:spcBef>
              <a:buClr>
                <a:srgbClr val="F48E7B"/>
              </a:buClr>
              <a:buSzPct val="53846"/>
              <a:buFont typeface="Arial"/>
              <a:buChar char="•"/>
              <a:tabLst>
                <a:tab pos="241300" algn="l"/>
              </a:tabLst>
            </a:pPr>
            <a:r>
              <a:rPr lang="en-GB" sz="1800" spc="120" dirty="0"/>
              <a:t>Customized</a:t>
            </a:r>
            <a:r>
              <a:rPr lang="en-GB" sz="1800" spc="30" dirty="0"/>
              <a:t> </a:t>
            </a:r>
            <a:r>
              <a:rPr lang="en-GB" sz="1800" spc="95" dirty="0"/>
              <a:t>Exercise</a:t>
            </a:r>
            <a:r>
              <a:rPr lang="en-GB" sz="1800" spc="75" dirty="0"/>
              <a:t> </a:t>
            </a:r>
            <a:r>
              <a:rPr lang="en-GB" sz="1800" spc="120" dirty="0"/>
              <a:t>Program </a:t>
            </a:r>
            <a:r>
              <a:rPr lang="en-GB" sz="1800" spc="85" dirty="0"/>
              <a:t>Information</a:t>
            </a:r>
          </a:p>
          <a:p>
            <a:pPr marL="241300" indent="-228600">
              <a:spcBef>
                <a:spcPts val="520"/>
              </a:spcBef>
              <a:buClr>
                <a:srgbClr val="F48E7B"/>
              </a:buClr>
              <a:buSzPct val="53846"/>
              <a:buFont typeface="Arial"/>
              <a:buChar char="•"/>
              <a:tabLst>
                <a:tab pos="241300" algn="l"/>
              </a:tabLst>
            </a:pPr>
            <a:r>
              <a:rPr lang="en-GB" sz="1800" dirty="0"/>
              <a:t>Fall</a:t>
            </a:r>
            <a:r>
              <a:rPr lang="en-GB" sz="1800" spc="60" dirty="0"/>
              <a:t> </a:t>
            </a:r>
            <a:r>
              <a:rPr lang="en-GB" sz="1800" spc="120" dirty="0"/>
              <a:t>Detection</a:t>
            </a:r>
            <a:r>
              <a:rPr lang="en-GB" sz="1800" spc="85" dirty="0"/>
              <a:t> </a:t>
            </a:r>
            <a:r>
              <a:rPr lang="en-GB" sz="1800" spc="110" dirty="0"/>
              <a:t>System</a:t>
            </a:r>
            <a:r>
              <a:rPr lang="en-GB" sz="1800" spc="140" dirty="0"/>
              <a:t> </a:t>
            </a:r>
            <a:r>
              <a:rPr lang="en-GB" sz="1800" spc="90" dirty="0"/>
              <a:t>(Safety</a:t>
            </a:r>
            <a:r>
              <a:rPr lang="en-GB" sz="1800" spc="125" dirty="0"/>
              <a:t> </a:t>
            </a:r>
            <a:r>
              <a:rPr lang="en-GB" sz="1800" spc="220" dirty="0"/>
              <a:t>&amp;</a:t>
            </a:r>
            <a:r>
              <a:rPr lang="en-GB" sz="1800" spc="80" dirty="0"/>
              <a:t> </a:t>
            </a:r>
            <a:r>
              <a:rPr lang="en-GB" sz="1800" spc="110" dirty="0"/>
              <a:t>Emergency </a:t>
            </a:r>
            <a:r>
              <a:rPr lang="en-GB" sz="1800" spc="95" dirty="0"/>
              <a:t>Assistance).</a:t>
            </a:r>
          </a:p>
          <a:p>
            <a:pPr marL="241300" indent="-228600">
              <a:spcBef>
                <a:spcPts val="520"/>
              </a:spcBef>
              <a:buClr>
                <a:srgbClr val="F48E7B"/>
              </a:buClr>
              <a:buSzPct val="53846"/>
              <a:buFont typeface="Arial"/>
              <a:buChar char="•"/>
              <a:tabLst>
                <a:tab pos="241300" algn="l"/>
              </a:tabLst>
            </a:pPr>
            <a:r>
              <a:rPr lang="en-GB" sz="1800" spc="95" dirty="0"/>
              <a:t>Feedback mechanisms.</a:t>
            </a:r>
          </a:p>
          <a:p>
            <a:pPr marL="241300" indent="-228600">
              <a:spcBef>
                <a:spcPts val="520"/>
              </a:spcBef>
              <a:buClr>
                <a:srgbClr val="F48E7B"/>
              </a:buClr>
              <a:buSzPct val="53846"/>
              <a:buFont typeface="Arial"/>
              <a:buChar char="•"/>
              <a:tabLst>
                <a:tab pos="241300" algn="l"/>
              </a:tabLst>
            </a:pPr>
            <a:r>
              <a:rPr lang="en-GB" sz="1800" spc="90" dirty="0"/>
              <a:t>Social</a:t>
            </a:r>
            <a:r>
              <a:rPr lang="en-GB" sz="1800" spc="110" dirty="0"/>
              <a:t> </a:t>
            </a:r>
            <a:r>
              <a:rPr lang="en-GB" sz="1800" spc="90" dirty="0"/>
              <a:t>Inclusion</a:t>
            </a:r>
            <a:r>
              <a:rPr lang="en-GB" sz="1800" spc="55" dirty="0"/>
              <a:t> </a:t>
            </a:r>
            <a:r>
              <a:rPr lang="en-GB" sz="1800" spc="95" dirty="0"/>
              <a:t>Platform (Social</a:t>
            </a:r>
            <a:r>
              <a:rPr lang="en-GB" sz="1800" spc="110" dirty="0"/>
              <a:t> </a:t>
            </a:r>
            <a:r>
              <a:rPr lang="en-GB" sz="1800" spc="105" dirty="0"/>
              <a:t>Interaction</a:t>
            </a:r>
            <a:r>
              <a:rPr lang="en-GB" sz="1800" spc="60" dirty="0"/>
              <a:t> </a:t>
            </a:r>
            <a:r>
              <a:rPr lang="en-GB" sz="1800" spc="170" dirty="0"/>
              <a:t>&amp; </a:t>
            </a:r>
            <a:r>
              <a:rPr lang="en-GB" sz="1800" spc="114" dirty="0"/>
              <a:t>Remote</a:t>
            </a:r>
            <a:r>
              <a:rPr lang="en-GB" sz="1800" spc="65" dirty="0"/>
              <a:t> </a:t>
            </a:r>
            <a:r>
              <a:rPr lang="en-GB" sz="1800" spc="110" dirty="0"/>
              <a:t>Health</a:t>
            </a:r>
            <a:r>
              <a:rPr lang="en-GB" sz="1800" spc="60" dirty="0"/>
              <a:t> </a:t>
            </a:r>
            <a:r>
              <a:rPr lang="en-GB" sz="1800" spc="120" dirty="0"/>
              <a:t>Care</a:t>
            </a:r>
            <a:r>
              <a:rPr lang="en-GB" sz="1800" spc="70" dirty="0"/>
              <a:t> </a:t>
            </a:r>
            <a:r>
              <a:rPr lang="en-GB" sz="1800" dirty="0"/>
              <a:t>Services).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81774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381" cy="6858000"/>
            <a:chOff x="0" y="0"/>
            <a:chExt cx="12192381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491476" y="0"/>
              <a:ext cx="4700905" cy="6858000"/>
            </a:xfrm>
            <a:custGeom>
              <a:avLst/>
              <a:gdLst/>
              <a:ahLst/>
              <a:cxnLst/>
              <a:rect l="l" t="t" r="r" b="b"/>
              <a:pathLst>
                <a:path w="4700905" h="6858000">
                  <a:moveTo>
                    <a:pt x="0" y="6855624"/>
                  </a:moveTo>
                  <a:lnTo>
                    <a:pt x="0" y="6858000"/>
                  </a:lnTo>
                  <a:lnTo>
                    <a:pt x="93852" y="6858000"/>
                  </a:lnTo>
                  <a:lnTo>
                    <a:pt x="0" y="6855624"/>
                  </a:lnTo>
                  <a:close/>
                </a:path>
                <a:path w="4700905" h="6858000">
                  <a:moveTo>
                    <a:pt x="4700524" y="0"/>
                  </a:moveTo>
                  <a:lnTo>
                    <a:pt x="3522091" y="0"/>
                  </a:lnTo>
                  <a:lnTo>
                    <a:pt x="3522091" y="3378962"/>
                  </a:lnTo>
                  <a:lnTo>
                    <a:pt x="3521582" y="3378962"/>
                  </a:lnTo>
                  <a:lnTo>
                    <a:pt x="3522853" y="3429000"/>
                  </a:lnTo>
                  <a:lnTo>
                    <a:pt x="3522517" y="3477480"/>
                  </a:lnTo>
                  <a:lnTo>
                    <a:pt x="3521513" y="3525798"/>
                  </a:lnTo>
                  <a:lnTo>
                    <a:pt x="3519844" y="3573951"/>
                  </a:lnTo>
                  <a:lnTo>
                    <a:pt x="3517516" y="3621933"/>
                  </a:lnTo>
                  <a:lnTo>
                    <a:pt x="3514533" y="3669741"/>
                  </a:lnTo>
                  <a:lnTo>
                    <a:pt x="3510899" y="3717369"/>
                  </a:lnTo>
                  <a:lnTo>
                    <a:pt x="3506619" y="3764813"/>
                  </a:lnTo>
                  <a:lnTo>
                    <a:pt x="3501696" y="3812070"/>
                  </a:lnTo>
                  <a:lnTo>
                    <a:pt x="3496136" y="3859134"/>
                  </a:lnTo>
                  <a:lnTo>
                    <a:pt x="3489943" y="3906001"/>
                  </a:lnTo>
                  <a:lnTo>
                    <a:pt x="3483121" y="3952667"/>
                  </a:lnTo>
                  <a:lnTo>
                    <a:pt x="3475675" y="3999127"/>
                  </a:lnTo>
                  <a:lnTo>
                    <a:pt x="3467608" y="4045377"/>
                  </a:lnTo>
                  <a:lnTo>
                    <a:pt x="3458926" y="4091413"/>
                  </a:lnTo>
                  <a:lnTo>
                    <a:pt x="3449633" y="4137229"/>
                  </a:lnTo>
                  <a:lnTo>
                    <a:pt x="3439733" y="4182823"/>
                  </a:lnTo>
                  <a:lnTo>
                    <a:pt x="3429230" y="4228188"/>
                  </a:lnTo>
                  <a:lnTo>
                    <a:pt x="3418130" y="4273322"/>
                  </a:lnTo>
                  <a:lnTo>
                    <a:pt x="3406436" y="4318219"/>
                  </a:lnTo>
                  <a:lnTo>
                    <a:pt x="3394153" y="4362875"/>
                  </a:lnTo>
                  <a:lnTo>
                    <a:pt x="3381285" y="4407286"/>
                  </a:lnTo>
                  <a:lnTo>
                    <a:pt x="3367837" y="4451447"/>
                  </a:lnTo>
                  <a:lnTo>
                    <a:pt x="3353813" y="4495353"/>
                  </a:lnTo>
                  <a:lnTo>
                    <a:pt x="3339218" y="4539002"/>
                  </a:lnTo>
                  <a:lnTo>
                    <a:pt x="3324055" y="4582387"/>
                  </a:lnTo>
                  <a:lnTo>
                    <a:pt x="3308330" y="4625505"/>
                  </a:lnTo>
                  <a:lnTo>
                    <a:pt x="3292047" y="4668351"/>
                  </a:lnTo>
                  <a:lnTo>
                    <a:pt x="3275209" y="4710921"/>
                  </a:lnTo>
                  <a:lnTo>
                    <a:pt x="3257822" y="4753210"/>
                  </a:lnTo>
                  <a:lnTo>
                    <a:pt x="3239890" y="4795214"/>
                  </a:lnTo>
                  <a:lnTo>
                    <a:pt x="3221418" y="4836929"/>
                  </a:lnTo>
                  <a:lnTo>
                    <a:pt x="3202409" y="4878350"/>
                  </a:lnTo>
                  <a:lnTo>
                    <a:pt x="3182868" y="4919473"/>
                  </a:lnTo>
                  <a:lnTo>
                    <a:pt x="3162800" y="4960293"/>
                  </a:lnTo>
                  <a:lnTo>
                    <a:pt x="3142209" y="5000806"/>
                  </a:lnTo>
                  <a:lnTo>
                    <a:pt x="3121099" y="5041007"/>
                  </a:lnTo>
                  <a:lnTo>
                    <a:pt x="3099475" y="5080893"/>
                  </a:lnTo>
                  <a:lnTo>
                    <a:pt x="3077341" y="5120458"/>
                  </a:lnTo>
                  <a:lnTo>
                    <a:pt x="3054702" y="5159699"/>
                  </a:lnTo>
                  <a:lnTo>
                    <a:pt x="3031562" y="5198611"/>
                  </a:lnTo>
                  <a:lnTo>
                    <a:pt x="3007925" y="5237189"/>
                  </a:lnTo>
                  <a:lnTo>
                    <a:pt x="2983796" y="5275429"/>
                  </a:lnTo>
                  <a:lnTo>
                    <a:pt x="2959180" y="5313327"/>
                  </a:lnTo>
                  <a:lnTo>
                    <a:pt x="2934080" y="5350878"/>
                  </a:lnTo>
                  <a:lnTo>
                    <a:pt x="2908501" y="5388078"/>
                  </a:lnTo>
                  <a:lnTo>
                    <a:pt x="2882447" y="5424923"/>
                  </a:lnTo>
                  <a:lnTo>
                    <a:pt x="2855924" y="5461407"/>
                  </a:lnTo>
                  <a:lnTo>
                    <a:pt x="2828934" y="5497528"/>
                  </a:lnTo>
                  <a:lnTo>
                    <a:pt x="2801484" y="5533279"/>
                  </a:lnTo>
                  <a:lnTo>
                    <a:pt x="2773576" y="5568657"/>
                  </a:lnTo>
                  <a:lnTo>
                    <a:pt x="2745216" y="5603658"/>
                  </a:lnTo>
                  <a:lnTo>
                    <a:pt x="2716408" y="5638277"/>
                  </a:lnTo>
                  <a:lnTo>
                    <a:pt x="2687156" y="5672509"/>
                  </a:lnTo>
                  <a:lnTo>
                    <a:pt x="2657465" y="5706351"/>
                  </a:lnTo>
                  <a:lnTo>
                    <a:pt x="2627339" y="5739797"/>
                  </a:lnTo>
                  <a:lnTo>
                    <a:pt x="2596782" y="5772844"/>
                  </a:lnTo>
                  <a:lnTo>
                    <a:pt x="2565800" y="5805487"/>
                  </a:lnTo>
                  <a:lnTo>
                    <a:pt x="2534395" y="5837721"/>
                  </a:lnTo>
                  <a:lnTo>
                    <a:pt x="2502574" y="5869542"/>
                  </a:lnTo>
                  <a:lnTo>
                    <a:pt x="2470340" y="5900947"/>
                  </a:lnTo>
                  <a:lnTo>
                    <a:pt x="2437697" y="5931929"/>
                  </a:lnTo>
                  <a:lnTo>
                    <a:pt x="2404650" y="5962486"/>
                  </a:lnTo>
                  <a:lnTo>
                    <a:pt x="2371204" y="5992612"/>
                  </a:lnTo>
                  <a:lnTo>
                    <a:pt x="2337362" y="6022303"/>
                  </a:lnTo>
                  <a:lnTo>
                    <a:pt x="2303130" y="6051555"/>
                  </a:lnTo>
                  <a:lnTo>
                    <a:pt x="2268511" y="6080363"/>
                  </a:lnTo>
                  <a:lnTo>
                    <a:pt x="2233510" y="6108723"/>
                  </a:lnTo>
                  <a:lnTo>
                    <a:pt x="2198132" y="6136631"/>
                  </a:lnTo>
                  <a:lnTo>
                    <a:pt x="2162381" y="6164081"/>
                  </a:lnTo>
                  <a:lnTo>
                    <a:pt x="2126260" y="6191071"/>
                  </a:lnTo>
                  <a:lnTo>
                    <a:pt x="2089776" y="6217594"/>
                  </a:lnTo>
                  <a:lnTo>
                    <a:pt x="2052931" y="6243648"/>
                  </a:lnTo>
                  <a:lnTo>
                    <a:pt x="2015731" y="6269227"/>
                  </a:lnTo>
                  <a:lnTo>
                    <a:pt x="1978180" y="6294327"/>
                  </a:lnTo>
                  <a:lnTo>
                    <a:pt x="1940282" y="6318943"/>
                  </a:lnTo>
                  <a:lnTo>
                    <a:pt x="1902042" y="6343072"/>
                  </a:lnTo>
                  <a:lnTo>
                    <a:pt x="1863464" y="6366709"/>
                  </a:lnTo>
                  <a:lnTo>
                    <a:pt x="1824552" y="6389849"/>
                  </a:lnTo>
                  <a:lnTo>
                    <a:pt x="1785311" y="6412488"/>
                  </a:lnTo>
                  <a:lnTo>
                    <a:pt x="1745746" y="6434622"/>
                  </a:lnTo>
                  <a:lnTo>
                    <a:pt x="1705860" y="6456246"/>
                  </a:lnTo>
                  <a:lnTo>
                    <a:pt x="1665659" y="6477356"/>
                  </a:lnTo>
                  <a:lnTo>
                    <a:pt x="1625146" y="6497947"/>
                  </a:lnTo>
                  <a:lnTo>
                    <a:pt x="1584326" y="6518015"/>
                  </a:lnTo>
                  <a:lnTo>
                    <a:pt x="1543203" y="6537556"/>
                  </a:lnTo>
                  <a:lnTo>
                    <a:pt x="1501782" y="6556565"/>
                  </a:lnTo>
                  <a:lnTo>
                    <a:pt x="1460067" y="6575037"/>
                  </a:lnTo>
                  <a:lnTo>
                    <a:pt x="1418063" y="6592969"/>
                  </a:lnTo>
                  <a:lnTo>
                    <a:pt x="1375774" y="6610356"/>
                  </a:lnTo>
                  <a:lnTo>
                    <a:pt x="1333204" y="6627194"/>
                  </a:lnTo>
                  <a:lnTo>
                    <a:pt x="1290358" y="6643477"/>
                  </a:lnTo>
                  <a:lnTo>
                    <a:pt x="1247240" y="6659202"/>
                  </a:lnTo>
                  <a:lnTo>
                    <a:pt x="1203855" y="6674365"/>
                  </a:lnTo>
                  <a:lnTo>
                    <a:pt x="1160206" y="6688960"/>
                  </a:lnTo>
                  <a:lnTo>
                    <a:pt x="1116300" y="6702984"/>
                  </a:lnTo>
                  <a:lnTo>
                    <a:pt x="1072139" y="6716432"/>
                  </a:lnTo>
                  <a:lnTo>
                    <a:pt x="1027728" y="6729300"/>
                  </a:lnTo>
                  <a:lnTo>
                    <a:pt x="983072" y="6741583"/>
                  </a:lnTo>
                  <a:lnTo>
                    <a:pt x="938175" y="6753277"/>
                  </a:lnTo>
                  <a:lnTo>
                    <a:pt x="893041" y="6764377"/>
                  </a:lnTo>
                  <a:lnTo>
                    <a:pt x="847676" y="6774880"/>
                  </a:lnTo>
                  <a:lnTo>
                    <a:pt x="802082" y="6784780"/>
                  </a:lnTo>
                  <a:lnTo>
                    <a:pt x="756266" y="6794073"/>
                  </a:lnTo>
                  <a:lnTo>
                    <a:pt x="710230" y="6802755"/>
                  </a:lnTo>
                  <a:lnTo>
                    <a:pt x="663980" y="6810822"/>
                  </a:lnTo>
                  <a:lnTo>
                    <a:pt x="617520" y="6818268"/>
                  </a:lnTo>
                  <a:lnTo>
                    <a:pt x="570854" y="6825090"/>
                  </a:lnTo>
                  <a:lnTo>
                    <a:pt x="523987" y="6831283"/>
                  </a:lnTo>
                  <a:lnTo>
                    <a:pt x="476923" y="6836843"/>
                  </a:lnTo>
                  <a:lnTo>
                    <a:pt x="429666" y="6841766"/>
                  </a:lnTo>
                  <a:lnTo>
                    <a:pt x="382222" y="6846046"/>
                  </a:lnTo>
                  <a:lnTo>
                    <a:pt x="334594" y="6849680"/>
                  </a:lnTo>
                  <a:lnTo>
                    <a:pt x="286786" y="6852663"/>
                  </a:lnTo>
                  <a:lnTo>
                    <a:pt x="238804" y="6854991"/>
                  </a:lnTo>
                  <a:lnTo>
                    <a:pt x="190651" y="6856660"/>
                  </a:lnTo>
                  <a:lnTo>
                    <a:pt x="142333" y="6857664"/>
                  </a:lnTo>
                  <a:lnTo>
                    <a:pt x="93852" y="6858000"/>
                  </a:lnTo>
                  <a:lnTo>
                    <a:pt x="4700524" y="6858000"/>
                  </a:lnTo>
                  <a:lnTo>
                    <a:pt x="4700524" y="0"/>
                  </a:lnTo>
                  <a:close/>
                </a:path>
              </a:pathLst>
            </a:custGeom>
            <a:solidFill>
              <a:srgbClr val="1781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0"/>
              <a:ext cx="12192000" cy="3476625"/>
            </a:xfrm>
            <a:custGeom>
              <a:avLst/>
              <a:gdLst/>
              <a:ahLst/>
              <a:cxnLst/>
              <a:rect l="l" t="t" r="r" b="b"/>
              <a:pathLst>
                <a:path w="12192000" h="3476625">
                  <a:moveTo>
                    <a:pt x="12192000" y="0"/>
                  </a:moveTo>
                  <a:lnTo>
                    <a:pt x="0" y="0"/>
                  </a:lnTo>
                  <a:lnTo>
                    <a:pt x="2078" y="3476625"/>
                  </a:lnTo>
                  <a:lnTo>
                    <a:pt x="5717" y="3476625"/>
                  </a:lnTo>
                  <a:lnTo>
                    <a:pt x="16854" y="3256026"/>
                  </a:lnTo>
                  <a:lnTo>
                    <a:pt x="22135" y="3208036"/>
                  </a:lnTo>
                  <a:lnTo>
                    <a:pt x="28204" y="3160289"/>
                  </a:lnTo>
                  <a:lnTo>
                    <a:pt x="35053" y="3112789"/>
                  </a:lnTo>
                  <a:lnTo>
                    <a:pt x="42677" y="3065544"/>
                  </a:lnTo>
                  <a:lnTo>
                    <a:pt x="51069" y="3018560"/>
                  </a:lnTo>
                  <a:lnTo>
                    <a:pt x="60221" y="2971845"/>
                  </a:lnTo>
                  <a:lnTo>
                    <a:pt x="70127" y="2925404"/>
                  </a:lnTo>
                  <a:lnTo>
                    <a:pt x="80782" y="2879244"/>
                  </a:lnTo>
                  <a:lnTo>
                    <a:pt x="92177" y="2833373"/>
                  </a:lnTo>
                  <a:lnTo>
                    <a:pt x="104306" y="2787796"/>
                  </a:lnTo>
                  <a:lnTo>
                    <a:pt x="117163" y="2742520"/>
                  </a:lnTo>
                  <a:lnTo>
                    <a:pt x="130741" y="2697553"/>
                  </a:lnTo>
                  <a:lnTo>
                    <a:pt x="145033" y="2652900"/>
                  </a:lnTo>
                  <a:lnTo>
                    <a:pt x="160033" y="2608568"/>
                  </a:lnTo>
                  <a:lnTo>
                    <a:pt x="175734" y="2564565"/>
                  </a:lnTo>
                  <a:lnTo>
                    <a:pt x="192129" y="2520896"/>
                  </a:lnTo>
                  <a:lnTo>
                    <a:pt x="209211" y="2477568"/>
                  </a:lnTo>
                  <a:lnTo>
                    <a:pt x="226975" y="2434588"/>
                  </a:lnTo>
                  <a:lnTo>
                    <a:pt x="245413" y="2391964"/>
                  </a:lnTo>
                  <a:lnTo>
                    <a:pt x="264519" y="2349700"/>
                  </a:lnTo>
                  <a:lnTo>
                    <a:pt x="284285" y="2307804"/>
                  </a:lnTo>
                  <a:lnTo>
                    <a:pt x="304706" y="2266283"/>
                  </a:lnTo>
                  <a:lnTo>
                    <a:pt x="325775" y="2225143"/>
                  </a:lnTo>
                  <a:lnTo>
                    <a:pt x="347485" y="2184391"/>
                  </a:lnTo>
                  <a:lnTo>
                    <a:pt x="369829" y="2144034"/>
                  </a:lnTo>
                  <a:lnTo>
                    <a:pt x="392800" y="2104078"/>
                  </a:lnTo>
                  <a:lnTo>
                    <a:pt x="416393" y="2064530"/>
                  </a:lnTo>
                  <a:lnTo>
                    <a:pt x="440600" y="2025397"/>
                  </a:lnTo>
                  <a:lnTo>
                    <a:pt x="465415" y="1986685"/>
                  </a:lnTo>
                  <a:lnTo>
                    <a:pt x="490831" y="1948401"/>
                  </a:lnTo>
                  <a:lnTo>
                    <a:pt x="516842" y="1910551"/>
                  </a:lnTo>
                  <a:lnTo>
                    <a:pt x="543440" y="1873143"/>
                  </a:lnTo>
                  <a:lnTo>
                    <a:pt x="570619" y="1836182"/>
                  </a:lnTo>
                  <a:lnTo>
                    <a:pt x="598373" y="1799676"/>
                  </a:lnTo>
                  <a:lnTo>
                    <a:pt x="626694" y="1763632"/>
                  </a:lnTo>
                  <a:lnTo>
                    <a:pt x="655577" y="1728055"/>
                  </a:lnTo>
                  <a:lnTo>
                    <a:pt x="685013" y="1692953"/>
                  </a:lnTo>
                  <a:lnTo>
                    <a:pt x="714998" y="1658332"/>
                  </a:lnTo>
                  <a:lnTo>
                    <a:pt x="745524" y="1624199"/>
                  </a:lnTo>
                  <a:lnTo>
                    <a:pt x="776584" y="1590560"/>
                  </a:lnTo>
                  <a:lnTo>
                    <a:pt x="808172" y="1557423"/>
                  </a:lnTo>
                  <a:lnTo>
                    <a:pt x="840282" y="1524794"/>
                  </a:lnTo>
                  <a:lnTo>
                    <a:pt x="872905" y="1492679"/>
                  </a:lnTo>
                  <a:lnTo>
                    <a:pt x="906037" y="1461085"/>
                  </a:lnTo>
                  <a:lnTo>
                    <a:pt x="939669" y="1430019"/>
                  </a:lnTo>
                  <a:lnTo>
                    <a:pt x="973797" y="1399488"/>
                  </a:lnTo>
                  <a:lnTo>
                    <a:pt x="1008412" y="1369498"/>
                  </a:lnTo>
                  <a:lnTo>
                    <a:pt x="1043508" y="1340056"/>
                  </a:lnTo>
                  <a:lnTo>
                    <a:pt x="1079079" y="1311168"/>
                  </a:lnTo>
                  <a:lnTo>
                    <a:pt x="1115117" y="1282842"/>
                  </a:lnTo>
                  <a:lnTo>
                    <a:pt x="1151617" y="1255083"/>
                  </a:lnTo>
                  <a:lnTo>
                    <a:pt x="1188571" y="1227899"/>
                  </a:lnTo>
                  <a:lnTo>
                    <a:pt x="1225974" y="1201296"/>
                  </a:lnTo>
                  <a:lnTo>
                    <a:pt x="1263817" y="1175281"/>
                  </a:lnTo>
                  <a:lnTo>
                    <a:pt x="1302095" y="1149860"/>
                  </a:lnTo>
                  <a:lnTo>
                    <a:pt x="1340801" y="1125041"/>
                  </a:lnTo>
                  <a:lnTo>
                    <a:pt x="1379928" y="1100829"/>
                  </a:lnTo>
                  <a:lnTo>
                    <a:pt x="1419470" y="1077232"/>
                  </a:lnTo>
                  <a:lnTo>
                    <a:pt x="1459419" y="1054256"/>
                  </a:lnTo>
                  <a:lnTo>
                    <a:pt x="1499770" y="1031907"/>
                  </a:lnTo>
                  <a:lnTo>
                    <a:pt x="1540516" y="1010194"/>
                  </a:lnTo>
                  <a:lnTo>
                    <a:pt x="1581649" y="989121"/>
                  </a:lnTo>
                  <a:lnTo>
                    <a:pt x="1623164" y="968696"/>
                  </a:lnTo>
                  <a:lnTo>
                    <a:pt x="1665053" y="948926"/>
                  </a:lnTo>
                  <a:lnTo>
                    <a:pt x="1707311" y="929816"/>
                  </a:lnTo>
                  <a:lnTo>
                    <a:pt x="1749929" y="911375"/>
                  </a:lnTo>
                  <a:lnTo>
                    <a:pt x="1792902" y="893608"/>
                  </a:lnTo>
                  <a:lnTo>
                    <a:pt x="1836224" y="876522"/>
                  </a:lnTo>
                  <a:lnTo>
                    <a:pt x="1879886" y="860124"/>
                  </a:lnTo>
                  <a:lnTo>
                    <a:pt x="1923883" y="844420"/>
                  </a:lnTo>
                  <a:lnTo>
                    <a:pt x="1968209" y="829417"/>
                  </a:lnTo>
                  <a:lnTo>
                    <a:pt x="2012855" y="815122"/>
                  </a:lnTo>
                  <a:lnTo>
                    <a:pt x="2057816" y="801542"/>
                  </a:lnTo>
                  <a:lnTo>
                    <a:pt x="2103086" y="788682"/>
                  </a:lnTo>
                  <a:lnTo>
                    <a:pt x="2148656" y="776550"/>
                  </a:lnTo>
                  <a:lnTo>
                    <a:pt x="2194521" y="765153"/>
                  </a:lnTo>
                  <a:lnTo>
                    <a:pt x="2240675" y="754497"/>
                  </a:lnTo>
                  <a:lnTo>
                    <a:pt x="2287110" y="744588"/>
                  </a:lnTo>
                  <a:lnTo>
                    <a:pt x="2333819" y="735434"/>
                  </a:lnTo>
                  <a:lnTo>
                    <a:pt x="2380796" y="727041"/>
                  </a:lnTo>
                  <a:lnTo>
                    <a:pt x="2428035" y="719416"/>
                  </a:lnTo>
                  <a:lnTo>
                    <a:pt x="2475529" y="712565"/>
                  </a:lnTo>
                  <a:lnTo>
                    <a:pt x="2523271" y="706495"/>
                  </a:lnTo>
                  <a:lnTo>
                    <a:pt x="2571254" y="701213"/>
                  </a:lnTo>
                  <a:lnTo>
                    <a:pt x="2619472" y="696725"/>
                  </a:lnTo>
                  <a:lnTo>
                    <a:pt x="2667918" y="693038"/>
                  </a:lnTo>
                  <a:lnTo>
                    <a:pt x="2716585" y="690159"/>
                  </a:lnTo>
                  <a:lnTo>
                    <a:pt x="2765467" y="688094"/>
                  </a:lnTo>
                  <a:lnTo>
                    <a:pt x="2814558" y="686851"/>
                  </a:lnTo>
                  <a:lnTo>
                    <a:pt x="2863850" y="686435"/>
                  </a:lnTo>
                  <a:lnTo>
                    <a:pt x="2942209" y="688466"/>
                  </a:lnTo>
                  <a:lnTo>
                    <a:pt x="2942209" y="686435"/>
                  </a:lnTo>
                  <a:lnTo>
                    <a:pt x="12192000" y="68643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126069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814826" y="623951"/>
              <a:ext cx="4212208" cy="971550"/>
            </a:xfrm>
            <a:custGeom>
              <a:avLst/>
              <a:gdLst/>
              <a:ahLst/>
              <a:cxnLst/>
              <a:rect l="l" t="t" r="r" b="b"/>
              <a:pathLst>
                <a:path w="3048000" h="971550">
                  <a:moveTo>
                    <a:pt x="2885948" y="0"/>
                  </a:moveTo>
                  <a:lnTo>
                    <a:pt x="161925" y="0"/>
                  </a:lnTo>
                  <a:lnTo>
                    <a:pt x="118842" y="5776"/>
                  </a:lnTo>
                  <a:lnTo>
                    <a:pt x="80151" y="22083"/>
                  </a:lnTo>
                  <a:lnTo>
                    <a:pt x="47386" y="47386"/>
                  </a:lnTo>
                  <a:lnTo>
                    <a:pt x="22083" y="80151"/>
                  </a:lnTo>
                  <a:lnTo>
                    <a:pt x="5776" y="118842"/>
                  </a:lnTo>
                  <a:lnTo>
                    <a:pt x="0" y="161925"/>
                  </a:lnTo>
                  <a:lnTo>
                    <a:pt x="0" y="809498"/>
                  </a:lnTo>
                  <a:lnTo>
                    <a:pt x="5776" y="852590"/>
                  </a:lnTo>
                  <a:lnTo>
                    <a:pt x="22083" y="891304"/>
                  </a:lnTo>
                  <a:lnTo>
                    <a:pt x="47386" y="924099"/>
                  </a:lnTo>
                  <a:lnTo>
                    <a:pt x="80151" y="949433"/>
                  </a:lnTo>
                  <a:lnTo>
                    <a:pt x="118842" y="965763"/>
                  </a:lnTo>
                  <a:lnTo>
                    <a:pt x="161925" y="971550"/>
                  </a:lnTo>
                  <a:lnTo>
                    <a:pt x="2885948" y="971550"/>
                  </a:lnTo>
                  <a:lnTo>
                    <a:pt x="2929040" y="965763"/>
                  </a:lnTo>
                  <a:lnTo>
                    <a:pt x="2967754" y="949433"/>
                  </a:lnTo>
                  <a:lnTo>
                    <a:pt x="3000549" y="924099"/>
                  </a:lnTo>
                  <a:lnTo>
                    <a:pt x="3025883" y="891304"/>
                  </a:lnTo>
                  <a:lnTo>
                    <a:pt x="3042213" y="852590"/>
                  </a:lnTo>
                  <a:lnTo>
                    <a:pt x="3048000" y="809498"/>
                  </a:lnTo>
                  <a:lnTo>
                    <a:pt x="3048000" y="161925"/>
                  </a:lnTo>
                  <a:lnTo>
                    <a:pt x="3042213" y="118842"/>
                  </a:lnTo>
                  <a:lnTo>
                    <a:pt x="3025883" y="80151"/>
                  </a:lnTo>
                  <a:lnTo>
                    <a:pt x="3000549" y="47386"/>
                  </a:lnTo>
                  <a:lnTo>
                    <a:pt x="2967754" y="22083"/>
                  </a:lnTo>
                  <a:lnTo>
                    <a:pt x="2929040" y="5776"/>
                  </a:lnTo>
                  <a:lnTo>
                    <a:pt x="2885948" y="0"/>
                  </a:lnTo>
                  <a:close/>
                </a:path>
              </a:pathLst>
            </a:custGeom>
            <a:solidFill>
              <a:srgbClr val="3B9A8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7" name="object 7"/>
            <p:cNvSpPr/>
            <p:nvPr/>
          </p:nvSpPr>
          <p:spPr>
            <a:xfrm>
              <a:off x="3814825" y="623951"/>
              <a:ext cx="4212207" cy="885761"/>
            </a:xfrm>
            <a:custGeom>
              <a:avLst/>
              <a:gdLst/>
              <a:ahLst/>
              <a:cxnLst/>
              <a:rect l="l" t="t" r="r" b="b"/>
              <a:pathLst>
                <a:path w="3048000" h="971550">
                  <a:moveTo>
                    <a:pt x="0" y="161925"/>
                  </a:moveTo>
                  <a:lnTo>
                    <a:pt x="5776" y="118842"/>
                  </a:lnTo>
                  <a:lnTo>
                    <a:pt x="22083" y="80151"/>
                  </a:lnTo>
                  <a:lnTo>
                    <a:pt x="47386" y="47386"/>
                  </a:lnTo>
                  <a:lnTo>
                    <a:pt x="80151" y="22083"/>
                  </a:lnTo>
                  <a:lnTo>
                    <a:pt x="118842" y="5776"/>
                  </a:lnTo>
                  <a:lnTo>
                    <a:pt x="161925" y="0"/>
                  </a:lnTo>
                  <a:lnTo>
                    <a:pt x="2885948" y="0"/>
                  </a:lnTo>
                  <a:lnTo>
                    <a:pt x="2929040" y="5776"/>
                  </a:lnTo>
                  <a:lnTo>
                    <a:pt x="2967754" y="22083"/>
                  </a:lnTo>
                  <a:lnTo>
                    <a:pt x="3000549" y="47386"/>
                  </a:lnTo>
                  <a:lnTo>
                    <a:pt x="3025883" y="80151"/>
                  </a:lnTo>
                  <a:lnTo>
                    <a:pt x="3042213" y="118842"/>
                  </a:lnTo>
                  <a:lnTo>
                    <a:pt x="3048000" y="161925"/>
                  </a:lnTo>
                  <a:lnTo>
                    <a:pt x="3048000" y="809498"/>
                  </a:lnTo>
                  <a:lnTo>
                    <a:pt x="3042213" y="852590"/>
                  </a:lnTo>
                  <a:lnTo>
                    <a:pt x="3025883" y="891304"/>
                  </a:lnTo>
                  <a:lnTo>
                    <a:pt x="3000549" y="924099"/>
                  </a:lnTo>
                  <a:lnTo>
                    <a:pt x="2967754" y="949433"/>
                  </a:lnTo>
                  <a:lnTo>
                    <a:pt x="2929040" y="965763"/>
                  </a:lnTo>
                  <a:lnTo>
                    <a:pt x="2885948" y="971550"/>
                  </a:lnTo>
                  <a:lnTo>
                    <a:pt x="161925" y="971550"/>
                  </a:lnTo>
                  <a:lnTo>
                    <a:pt x="118842" y="965763"/>
                  </a:lnTo>
                  <a:lnTo>
                    <a:pt x="80151" y="949433"/>
                  </a:lnTo>
                  <a:lnTo>
                    <a:pt x="47386" y="924099"/>
                  </a:lnTo>
                  <a:lnTo>
                    <a:pt x="22083" y="891304"/>
                  </a:lnTo>
                  <a:lnTo>
                    <a:pt x="5776" y="852590"/>
                  </a:lnTo>
                  <a:lnTo>
                    <a:pt x="0" y="809498"/>
                  </a:lnTo>
                  <a:lnTo>
                    <a:pt x="0" y="161925"/>
                  </a:lnTo>
                  <a:close/>
                </a:path>
              </a:pathLst>
            </a:custGeom>
            <a:ln w="12700">
              <a:solidFill>
                <a:srgbClr val="F4F1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977639" y="885307"/>
            <a:ext cx="3513455" cy="38279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dirty="0"/>
              <a:t>Who Will Benefit??</a:t>
            </a:r>
          </a:p>
        </p:txBody>
      </p:sp>
      <p:grpSp>
        <p:nvGrpSpPr>
          <p:cNvPr id="9" name="object 9"/>
          <p:cNvGrpSpPr/>
          <p:nvPr/>
        </p:nvGrpSpPr>
        <p:grpSpPr>
          <a:xfrm>
            <a:off x="3722751" y="1741551"/>
            <a:ext cx="5432425" cy="793750"/>
            <a:chOff x="3722751" y="1741551"/>
            <a:chExt cx="5432425" cy="793750"/>
          </a:xfrm>
        </p:grpSpPr>
        <p:sp>
          <p:nvSpPr>
            <p:cNvPr id="10" name="object 10"/>
            <p:cNvSpPr/>
            <p:nvPr/>
          </p:nvSpPr>
          <p:spPr>
            <a:xfrm>
              <a:off x="3729101" y="1747901"/>
              <a:ext cx="5419725" cy="781050"/>
            </a:xfrm>
            <a:custGeom>
              <a:avLst/>
              <a:gdLst/>
              <a:ahLst/>
              <a:cxnLst/>
              <a:rect l="l" t="t" r="r" b="b"/>
              <a:pathLst>
                <a:path w="5419725" h="781050">
                  <a:moveTo>
                    <a:pt x="5289423" y="0"/>
                  </a:moveTo>
                  <a:lnTo>
                    <a:pt x="0" y="0"/>
                  </a:lnTo>
                  <a:lnTo>
                    <a:pt x="0" y="781050"/>
                  </a:lnTo>
                  <a:lnTo>
                    <a:pt x="5289423" y="781050"/>
                  </a:lnTo>
                  <a:lnTo>
                    <a:pt x="5340161" y="770816"/>
                  </a:lnTo>
                  <a:lnTo>
                    <a:pt x="5381577" y="742902"/>
                  </a:lnTo>
                  <a:lnTo>
                    <a:pt x="5409491" y="701486"/>
                  </a:lnTo>
                  <a:lnTo>
                    <a:pt x="5419725" y="650748"/>
                  </a:lnTo>
                  <a:lnTo>
                    <a:pt x="5419725" y="130175"/>
                  </a:lnTo>
                  <a:lnTo>
                    <a:pt x="5409491" y="79456"/>
                  </a:lnTo>
                  <a:lnTo>
                    <a:pt x="5381577" y="38084"/>
                  </a:lnTo>
                  <a:lnTo>
                    <a:pt x="5340161" y="10213"/>
                  </a:lnTo>
                  <a:lnTo>
                    <a:pt x="5289423" y="0"/>
                  </a:lnTo>
                  <a:close/>
                </a:path>
              </a:pathLst>
            </a:custGeom>
            <a:solidFill>
              <a:srgbClr val="CEDEDB">
                <a:alpha val="90194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729101" y="1747901"/>
              <a:ext cx="5419725" cy="781050"/>
            </a:xfrm>
            <a:custGeom>
              <a:avLst/>
              <a:gdLst/>
              <a:ahLst/>
              <a:cxnLst/>
              <a:rect l="l" t="t" r="r" b="b"/>
              <a:pathLst>
                <a:path w="5419725" h="781050">
                  <a:moveTo>
                    <a:pt x="5419725" y="130175"/>
                  </a:moveTo>
                  <a:lnTo>
                    <a:pt x="5419725" y="650748"/>
                  </a:lnTo>
                  <a:lnTo>
                    <a:pt x="5409491" y="701486"/>
                  </a:lnTo>
                  <a:lnTo>
                    <a:pt x="5381577" y="742902"/>
                  </a:lnTo>
                  <a:lnTo>
                    <a:pt x="5340161" y="770816"/>
                  </a:lnTo>
                  <a:lnTo>
                    <a:pt x="5289423" y="781050"/>
                  </a:lnTo>
                  <a:lnTo>
                    <a:pt x="0" y="781050"/>
                  </a:lnTo>
                  <a:lnTo>
                    <a:pt x="0" y="0"/>
                  </a:lnTo>
                  <a:lnTo>
                    <a:pt x="5289423" y="0"/>
                  </a:lnTo>
                  <a:lnTo>
                    <a:pt x="5340161" y="10213"/>
                  </a:lnTo>
                  <a:lnTo>
                    <a:pt x="5381577" y="38084"/>
                  </a:lnTo>
                  <a:lnTo>
                    <a:pt x="5409491" y="79456"/>
                  </a:lnTo>
                  <a:lnTo>
                    <a:pt x="5419725" y="130175"/>
                  </a:lnTo>
                  <a:close/>
                </a:path>
              </a:pathLst>
            </a:custGeom>
            <a:ln w="12700">
              <a:solidFill>
                <a:srgbClr val="CEDED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3770629" y="1757362"/>
            <a:ext cx="4455795" cy="702945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0" indent="-114300">
              <a:lnSpc>
                <a:spcPct val="100000"/>
              </a:lnSpc>
              <a:spcBef>
                <a:spcPts val="215"/>
              </a:spcBef>
              <a:buChar char="•"/>
              <a:tabLst>
                <a:tab pos="127000" algn="l"/>
              </a:tabLst>
            </a:pPr>
            <a:r>
              <a:rPr sz="1400" spc="70" dirty="0">
                <a:latin typeface="Arial Narrow"/>
                <a:cs typeface="Arial Narrow"/>
              </a:rPr>
              <a:t>Lives</a:t>
            </a:r>
            <a:r>
              <a:rPr sz="1400" spc="60" dirty="0">
                <a:latin typeface="Arial Narrow"/>
                <a:cs typeface="Arial Narrow"/>
              </a:rPr>
              <a:t> </a:t>
            </a:r>
            <a:r>
              <a:rPr sz="1400" spc="80" dirty="0">
                <a:latin typeface="Arial Narrow"/>
                <a:cs typeface="Arial Narrow"/>
              </a:rPr>
              <a:t>alone</a:t>
            </a:r>
            <a:r>
              <a:rPr sz="1400" spc="65" dirty="0">
                <a:latin typeface="Arial Narrow"/>
                <a:cs typeface="Arial Narrow"/>
              </a:rPr>
              <a:t> </a:t>
            </a:r>
            <a:r>
              <a:rPr sz="1400" spc="80" dirty="0">
                <a:latin typeface="Arial Narrow"/>
                <a:cs typeface="Arial Narrow"/>
              </a:rPr>
              <a:t>in</a:t>
            </a:r>
            <a:r>
              <a:rPr sz="1400" spc="55" dirty="0">
                <a:latin typeface="Arial Narrow"/>
                <a:cs typeface="Arial Narrow"/>
              </a:rPr>
              <a:t> </a:t>
            </a:r>
            <a:r>
              <a:rPr sz="1400" spc="110" dirty="0">
                <a:latin typeface="Arial Narrow"/>
                <a:cs typeface="Arial Narrow"/>
              </a:rPr>
              <a:t>Magdeburg,</a:t>
            </a:r>
            <a:r>
              <a:rPr sz="1400" spc="40" dirty="0">
                <a:latin typeface="Arial Narrow"/>
                <a:cs typeface="Arial Narrow"/>
              </a:rPr>
              <a:t> </a:t>
            </a:r>
            <a:r>
              <a:rPr sz="1400" spc="60" dirty="0">
                <a:latin typeface="Arial Narrow"/>
                <a:cs typeface="Arial Narrow"/>
              </a:rPr>
              <a:t>feels</a:t>
            </a:r>
            <a:r>
              <a:rPr sz="1400" spc="70" dirty="0">
                <a:latin typeface="Arial Narrow"/>
                <a:cs typeface="Arial Narrow"/>
              </a:rPr>
              <a:t> </a:t>
            </a:r>
            <a:r>
              <a:rPr sz="1400" spc="60" dirty="0">
                <a:latin typeface="Arial Narrow"/>
                <a:cs typeface="Arial Narrow"/>
              </a:rPr>
              <a:t>isolated.</a:t>
            </a:r>
            <a:endParaRPr sz="1400">
              <a:latin typeface="Arial Narrow"/>
              <a:cs typeface="Arial Narrow"/>
            </a:endParaRPr>
          </a:p>
          <a:p>
            <a:pPr marL="127000" indent="-114300">
              <a:lnSpc>
                <a:spcPct val="100000"/>
              </a:lnSpc>
              <a:spcBef>
                <a:spcPts val="125"/>
              </a:spcBef>
              <a:buChar char="•"/>
              <a:tabLst>
                <a:tab pos="127000" algn="l"/>
              </a:tabLst>
            </a:pPr>
            <a:r>
              <a:rPr sz="1400" spc="90" dirty="0">
                <a:latin typeface="Arial Narrow"/>
                <a:cs typeface="Arial Narrow"/>
              </a:rPr>
              <a:t>Wants</a:t>
            </a:r>
            <a:r>
              <a:rPr sz="1400" spc="-15" dirty="0">
                <a:latin typeface="Arial Narrow"/>
                <a:cs typeface="Arial Narrow"/>
              </a:rPr>
              <a:t> </a:t>
            </a:r>
            <a:r>
              <a:rPr sz="1400" spc="70" dirty="0">
                <a:latin typeface="Arial Narrow"/>
                <a:cs typeface="Arial Narrow"/>
              </a:rPr>
              <a:t>safe</a:t>
            </a:r>
            <a:r>
              <a:rPr sz="1400" spc="65" dirty="0">
                <a:latin typeface="Arial Narrow"/>
                <a:cs typeface="Arial Narrow"/>
              </a:rPr>
              <a:t> </a:t>
            </a:r>
            <a:r>
              <a:rPr sz="1400" spc="75" dirty="0">
                <a:latin typeface="Arial Narrow"/>
                <a:cs typeface="Arial Narrow"/>
              </a:rPr>
              <a:t>mobility</a:t>
            </a:r>
            <a:r>
              <a:rPr sz="1400" spc="70" dirty="0">
                <a:latin typeface="Arial Narrow"/>
                <a:cs typeface="Arial Narrow"/>
              </a:rPr>
              <a:t> </a:t>
            </a:r>
            <a:r>
              <a:rPr sz="1400" spc="120" dirty="0">
                <a:latin typeface="Arial Narrow"/>
                <a:cs typeface="Arial Narrow"/>
              </a:rPr>
              <a:t>+</a:t>
            </a:r>
            <a:r>
              <a:rPr sz="1400" spc="15" dirty="0">
                <a:latin typeface="Arial Narrow"/>
                <a:cs typeface="Arial Narrow"/>
              </a:rPr>
              <a:t> </a:t>
            </a:r>
            <a:r>
              <a:rPr sz="1400" spc="80" dirty="0">
                <a:latin typeface="Arial Narrow"/>
                <a:cs typeface="Arial Narrow"/>
              </a:rPr>
              <a:t>fun,</a:t>
            </a:r>
            <a:r>
              <a:rPr sz="1400" spc="40" dirty="0">
                <a:latin typeface="Arial Narrow"/>
                <a:cs typeface="Arial Narrow"/>
              </a:rPr>
              <a:t> </a:t>
            </a:r>
            <a:r>
              <a:rPr sz="1400" spc="80" dirty="0">
                <a:latin typeface="Arial Narrow"/>
                <a:cs typeface="Arial Narrow"/>
              </a:rPr>
              <a:t>social</a:t>
            </a:r>
            <a:r>
              <a:rPr sz="1400" spc="75" dirty="0">
                <a:latin typeface="Arial Narrow"/>
                <a:cs typeface="Arial Narrow"/>
              </a:rPr>
              <a:t> </a:t>
            </a:r>
            <a:r>
              <a:rPr sz="1400" spc="60" dirty="0">
                <a:latin typeface="Arial Narrow"/>
                <a:cs typeface="Arial Narrow"/>
              </a:rPr>
              <a:t>activities.</a:t>
            </a:r>
            <a:endParaRPr sz="1400">
              <a:latin typeface="Arial Narrow"/>
              <a:cs typeface="Arial Narrow"/>
            </a:endParaRPr>
          </a:p>
          <a:p>
            <a:pPr marL="127000" indent="-114300">
              <a:lnSpc>
                <a:spcPct val="100000"/>
              </a:lnSpc>
              <a:spcBef>
                <a:spcPts val="45"/>
              </a:spcBef>
              <a:buChar char="•"/>
              <a:tabLst>
                <a:tab pos="127000" algn="l"/>
              </a:tabLst>
            </a:pPr>
            <a:r>
              <a:rPr sz="1400" spc="110" dirty="0">
                <a:latin typeface="Arial Narrow"/>
                <a:cs typeface="Arial Narrow"/>
              </a:rPr>
              <a:t>HappyAge</a:t>
            </a:r>
            <a:r>
              <a:rPr sz="1400" spc="70" dirty="0">
                <a:latin typeface="Arial Narrow"/>
                <a:cs typeface="Arial Narrow"/>
              </a:rPr>
              <a:t> gives</a:t>
            </a:r>
            <a:r>
              <a:rPr sz="1400" spc="65" dirty="0">
                <a:latin typeface="Arial Narrow"/>
                <a:cs typeface="Arial Narrow"/>
              </a:rPr>
              <a:t> </a:t>
            </a:r>
            <a:r>
              <a:rPr sz="1400" spc="85" dirty="0">
                <a:latin typeface="Arial Narrow"/>
                <a:cs typeface="Arial Narrow"/>
              </a:rPr>
              <a:t>her:</a:t>
            </a:r>
            <a:r>
              <a:rPr sz="1400" spc="45" dirty="0">
                <a:latin typeface="Arial Narrow"/>
                <a:cs typeface="Arial Narrow"/>
              </a:rPr>
              <a:t> </a:t>
            </a:r>
            <a:r>
              <a:rPr sz="1400" spc="110" dirty="0">
                <a:latin typeface="Arial Narrow"/>
                <a:cs typeface="Arial Narrow"/>
              </a:rPr>
              <a:t>dance,</a:t>
            </a:r>
            <a:r>
              <a:rPr sz="1400" spc="40" dirty="0">
                <a:latin typeface="Arial Narrow"/>
                <a:cs typeface="Arial Narrow"/>
              </a:rPr>
              <a:t> </a:t>
            </a:r>
            <a:r>
              <a:rPr sz="1400" spc="95" dirty="0">
                <a:latin typeface="Arial Narrow"/>
                <a:cs typeface="Arial Narrow"/>
              </a:rPr>
              <a:t>movement,</a:t>
            </a:r>
            <a:r>
              <a:rPr sz="1400" spc="45" dirty="0">
                <a:latin typeface="Arial Narrow"/>
                <a:cs typeface="Arial Narrow"/>
              </a:rPr>
              <a:t> </a:t>
            </a:r>
            <a:r>
              <a:rPr sz="1400" spc="120" dirty="0">
                <a:latin typeface="Arial Narrow"/>
                <a:cs typeface="Arial Narrow"/>
              </a:rPr>
              <a:t>and</a:t>
            </a:r>
            <a:r>
              <a:rPr sz="1400" spc="30" dirty="0">
                <a:latin typeface="Arial Narrow"/>
                <a:cs typeface="Arial Narrow"/>
              </a:rPr>
              <a:t> </a:t>
            </a:r>
            <a:r>
              <a:rPr sz="1400" spc="90" dirty="0">
                <a:latin typeface="Arial Narrow"/>
                <a:cs typeface="Arial Narrow"/>
              </a:rPr>
              <a:t>connection.</a:t>
            </a:r>
            <a:endParaRPr sz="1400">
              <a:latin typeface="Arial Narrow"/>
              <a:cs typeface="Arial Narrow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674687" y="1636776"/>
            <a:ext cx="3061335" cy="993775"/>
            <a:chOff x="674687" y="1636776"/>
            <a:chExt cx="3061335" cy="993775"/>
          </a:xfrm>
        </p:grpSpPr>
        <p:sp>
          <p:nvSpPr>
            <p:cNvPr id="14" name="object 14"/>
            <p:cNvSpPr/>
            <p:nvPr/>
          </p:nvSpPr>
          <p:spPr>
            <a:xfrm>
              <a:off x="681037" y="1643126"/>
              <a:ext cx="3048635" cy="981075"/>
            </a:xfrm>
            <a:custGeom>
              <a:avLst/>
              <a:gdLst/>
              <a:ahLst/>
              <a:cxnLst/>
              <a:rect l="l" t="t" r="r" b="b"/>
              <a:pathLst>
                <a:path w="3048635" h="981075">
                  <a:moveTo>
                    <a:pt x="2884487" y="0"/>
                  </a:moveTo>
                  <a:lnTo>
                    <a:pt x="163512" y="0"/>
                  </a:lnTo>
                  <a:lnTo>
                    <a:pt x="120047" y="5836"/>
                  </a:lnTo>
                  <a:lnTo>
                    <a:pt x="80988" y="22309"/>
                  </a:lnTo>
                  <a:lnTo>
                    <a:pt x="47894" y="47863"/>
                  </a:lnTo>
                  <a:lnTo>
                    <a:pt x="22326" y="80941"/>
                  </a:lnTo>
                  <a:lnTo>
                    <a:pt x="5841" y="119988"/>
                  </a:lnTo>
                  <a:lnTo>
                    <a:pt x="0" y="163449"/>
                  </a:lnTo>
                  <a:lnTo>
                    <a:pt x="0" y="817499"/>
                  </a:lnTo>
                  <a:lnTo>
                    <a:pt x="5841" y="860968"/>
                  </a:lnTo>
                  <a:lnTo>
                    <a:pt x="22326" y="900039"/>
                  </a:lnTo>
                  <a:lnTo>
                    <a:pt x="47894" y="933148"/>
                  </a:lnTo>
                  <a:lnTo>
                    <a:pt x="80988" y="958732"/>
                  </a:lnTo>
                  <a:lnTo>
                    <a:pt x="120047" y="975228"/>
                  </a:lnTo>
                  <a:lnTo>
                    <a:pt x="163512" y="981075"/>
                  </a:lnTo>
                  <a:lnTo>
                    <a:pt x="2884487" y="981075"/>
                  </a:lnTo>
                  <a:lnTo>
                    <a:pt x="2927957" y="975228"/>
                  </a:lnTo>
                  <a:lnTo>
                    <a:pt x="2967028" y="958732"/>
                  </a:lnTo>
                  <a:lnTo>
                    <a:pt x="3000136" y="933148"/>
                  </a:lnTo>
                  <a:lnTo>
                    <a:pt x="3025720" y="900039"/>
                  </a:lnTo>
                  <a:lnTo>
                    <a:pt x="3042217" y="860968"/>
                  </a:lnTo>
                  <a:lnTo>
                    <a:pt x="3048063" y="817499"/>
                  </a:lnTo>
                  <a:lnTo>
                    <a:pt x="3048063" y="163449"/>
                  </a:lnTo>
                  <a:lnTo>
                    <a:pt x="3042217" y="119988"/>
                  </a:lnTo>
                  <a:lnTo>
                    <a:pt x="3025720" y="80941"/>
                  </a:lnTo>
                  <a:lnTo>
                    <a:pt x="3000136" y="47863"/>
                  </a:lnTo>
                  <a:lnTo>
                    <a:pt x="2967028" y="22309"/>
                  </a:lnTo>
                  <a:lnTo>
                    <a:pt x="2927957" y="5836"/>
                  </a:lnTo>
                  <a:lnTo>
                    <a:pt x="2884487" y="0"/>
                  </a:lnTo>
                  <a:close/>
                </a:path>
              </a:pathLst>
            </a:custGeom>
            <a:solidFill>
              <a:srgbClr val="3B9A8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81037" y="1643126"/>
              <a:ext cx="3048635" cy="981075"/>
            </a:xfrm>
            <a:custGeom>
              <a:avLst/>
              <a:gdLst/>
              <a:ahLst/>
              <a:cxnLst/>
              <a:rect l="l" t="t" r="r" b="b"/>
              <a:pathLst>
                <a:path w="3048635" h="981075">
                  <a:moveTo>
                    <a:pt x="0" y="163449"/>
                  </a:moveTo>
                  <a:lnTo>
                    <a:pt x="5841" y="119988"/>
                  </a:lnTo>
                  <a:lnTo>
                    <a:pt x="22326" y="80941"/>
                  </a:lnTo>
                  <a:lnTo>
                    <a:pt x="47894" y="47863"/>
                  </a:lnTo>
                  <a:lnTo>
                    <a:pt x="80988" y="22309"/>
                  </a:lnTo>
                  <a:lnTo>
                    <a:pt x="120047" y="5836"/>
                  </a:lnTo>
                  <a:lnTo>
                    <a:pt x="163512" y="0"/>
                  </a:lnTo>
                  <a:lnTo>
                    <a:pt x="2884487" y="0"/>
                  </a:lnTo>
                  <a:lnTo>
                    <a:pt x="2927957" y="5836"/>
                  </a:lnTo>
                  <a:lnTo>
                    <a:pt x="2967028" y="22309"/>
                  </a:lnTo>
                  <a:lnTo>
                    <a:pt x="3000136" y="47863"/>
                  </a:lnTo>
                  <a:lnTo>
                    <a:pt x="3025720" y="80941"/>
                  </a:lnTo>
                  <a:lnTo>
                    <a:pt x="3042217" y="119988"/>
                  </a:lnTo>
                  <a:lnTo>
                    <a:pt x="3048063" y="163449"/>
                  </a:lnTo>
                  <a:lnTo>
                    <a:pt x="3048063" y="817499"/>
                  </a:lnTo>
                  <a:lnTo>
                    <a:pt x="3042217" y="860968"/>
                  </a:lnTo>
                  <a:lnTo>
                    <a:pt x="3025720" y="900039"/>
                  </a:lnTo>
                  <a:lnTo>
                    <a:pt x="3000136" y="933148"/>
                  </a:lnTo>
                  <a:lnTo>
                    <a:pt x="2967028" y="958732"/>
                  </a:lnTo>
                  <a:lnTo>
                    <a:pt x="2927957" y="975228"/>
                  </a:lnTo>
                  <a:lnTo>
                    <a:pt x="2884487" y="981075"/>
                  </a:lnTo>
                  <a:lnTo>
                    <a:pt x="163512" y="981075"/>
                  </a:lnTo>
                  <a:lnTo>
                    <a:pt x="120047" y="975228"/>
                  </a:lnTo>
                  <a:lnTo>
                    <a:pt x="80988" y="958732"/>
                  </a:lnTo>
                  <a:lnTo>
                    <a:pt x="47894" y="933148"/>
                  </a:lnTo>
                  <a:lnTo>
                    <a:pt x="22326" y="900039"/>
                  </a:lnTo>
                  <a:lnTo>
                    <a:pt x="5841" y="860968"/>
                  </a:lnTo>
                  <a:lnTo>
                    <a:pt x="0" y="817499"/>
                  </a:lnTo>
                  <a:lnTo>
                    <a:pt x="0" y="163449"/>
                  </a:lnTo>
                  <a:close/>
                </a:path>
              </a:pathLst>
            </a:custGeom>
            <a:ln w="12700">
              <a:solidFill>
                <a:srgbClr val="F4F1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1134427" y="1885695"/>
            <a:ext cx="2139950" cy="4381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700" spc="125" dirty="0">
                <a:solidFill>
                  <a:srgbClr val="F4F1EB"/>
                </a:solidFill>
                <a:latin typeface="Arial Narrow"/>
                <a:cs typeface="Arial Narrow"/>
              </a:rPr>
              <a:t>Elderly</a:t>
            </a:r>
            <a:r>
              <a:rPr sz="2700" spc="85" dirty="0">
                <a:solidFill>
                  <a:srgbClr val="F4F1EB"/>
                </a:solidFill>
                <a:latin typeface="Arial Narrow"/>
                <a:cs typeface="Arial Narrow"/>
              </a:rPr>
              <a:t> </a:t>
            </a:r>
            <a:r>
              <a:rPr sz="2700" spc="200" dirty="0">
                <a:solidFill>
                  <a:srgbClr val="F4F1EB"/>
                </a:solidFill>
                <a:latin typeface="Arial Narrow"/>
                <a:cs typeface="Arial Narrow"/>
              </a:rPr>
              <a:t>Users</a:t>
            </a:r>
            <a:r>
              <a:rPr sz="2700" spc="85" dirty="0">
                <a:solidFill>
                  <a:srgbClr val="F4F1EB"/>
                </a:solidFill>
                <a:latin typeface="Arial Narrow"/>
                <a:cs typeface="Arial Narrow"/>
              </a:rPr>
              <a:t> </a:t>
            </a:r>
            <a:r>
              <a:rPr sz="2700" spc="80" dirty="0">
                <a:solidFill>
                  <a:srgbClr val="F4F1EB"/>
                </a:solidFill>
                <a:latin typeface="Arial Narrow"/>
                <a:cs typeface="Arial Narrow"/>
              </a:rPr>
              <a:t>:</a:t>
            </a:r>
            <a:endParaRPr sz="2700">
              <a:latin typeface="Arial Narrow"/>
              <a:cs typeface="Arial Narrow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3722751" y="2760726"/>
            <a:ext cx="5432425" cy="793750"/>
            <a:chOff x="3722751" y="2760726"/>
            <a:chExt cx="5432425" cy="793750"/>
          </a:xfrm>
        </p:grpSpPr>
        <p:sp>
          <p:nvSpPr>
            <p:cNvPr id="18" name="object 18"/>
            <p:cNvSpPr/>
            <p:nvPr/>
          </p:nvSpPr>
          <p:spPr>
            <a:xfrm>
              <a:off x="3729101" y="2767076"/>
              <a:ext cx="5419725" cy="781050"/>
            </a:xfrm>
            <a:custGeom>
              <a:avLst/>
              <a:gdLst/>
              <a:ahLst/>
              <a:cxnLst/>
              <a:rect l="l" t="t" r="r" b="b"/>
              <a:pathLst>
                <a:path w="5419725" h="781050">
                  <a:moveTo>
                    <a:pt x="5289423" y="0"/>
                  </a:moveTo>
                  <a:lnTo>
                    <a:pt x="0" y="0"/>
                  </a:lnTo>
                  <a:lnTo>
                    <a:pt x="0" y="781050"/>
                  </a:lnTo>
                  <a:lnTo>
                    <a:pt x="5289423" y="781050"/>
                  </a:lnTo>
                  <a:lnTo>
                    <a:pt x="5340161" y="770816"/>
                  </a:lnTo>
                  <a:lnTo>
                    <a:pt x="5381577" y="742902"/>
                  </a:lnTo>
                  <a:lnTo>
                    <a:pt x="5409491" y="701486"/>
                  </a:lnTo>
                  <a:lnTo>
                    <a:pt x="5419725" y="650748"/>
                  </a:lnTo>
                  <a:lnTo>
                    <a:pt x="5419725" y="130175"/>
                  </a:lnTo>
                  <a:lnTo>
                    <a:pt x="5409491" y="79456"/>
                  </a:lnTo>
                  <a:lnTo>
                    <a:pt x="5381577" y="38084"/>
                  </a:lnTo>
                  <a:lnTo>
                    <a:pt x="5340161" y="10213"/>
                  </a:lnTo>
                  <a:lnTo>
                    <a:pt x="5289423" y="0"/>
                  </a:lnTo>
                  <a:close/>
                </a:path>
              </a:pathLst>
            </a:custGeom>
            <a:solidFill>
              <a:srgbClr val="CEDEDB">
                <a:alpha val="90194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3729101" y="2767076"/>
              <a:ext cx="5419725" cy="781050"/>
            </a:xfrm>
            <a:custGeom>
              <a:avLst/>
              <a:gdLst/>
              <a:ahLst/>
              <a:cxnLst/>
              <a:rect l="l" t="t" r="r" b="b"/>
              <a:pathLst>
                <a:path w="5419725" h="781050">
                  <a:moveTo>
                    <a:pt x="5419725" y="130175"/>
                  </a:moveTo>
                  <a:lnTo>
                    <a:pt x="5419725" y="650748"/>
                  </a:lnTo>
                  <a:lnTo>
                    <a:pt x="5409491" y="701486"/>
                  </a:lnTo>
                  <a:lnTo>
                    <a:pt x="5381577" y="742902"/>
                  </a:lnTo>
                  <a:lnTo>
                    <a:pt x="5340161" y="770816"/>
                  </a:lnTo>
                  <a:lnTo>
                    <a:pt x="5289423" y="781050"/>
                  </a:lnTo>
                  <a:lnTo>
                    <a:pt x="0" y="781050"/>
                  </a:lnTo>
                  <a:lnTo>
                    <a:pt x="0" y="0"/>
                  </a:lnTo>
                  <a:lnTo>
                    <a:pt x="5289423" y="0"/>
                  </a:lnTo>
                  <a:lnTo>
                    <a:pt x="5340161" y="10213"/>
                  </a:lnTo>
                  <a:lnTo>
                    <a:pt x="5381577" y="38084"/>
                  </a:lnTo>
                  <a:lnTo>
                    <a:pt x="5409491" y="79456"/>
                  </a:lnTo>
                  <a:lnTo>
                    <a:pt x="5419725" y="130175"/>
                  </a:lnTo>
                  <a:close/>
                </a:path>
              </a:pathLst>
            </a:custGeom>
            <a:ln w="12700">
              <a:solidFill>
                <a:srgbClr val="CEDED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3879584" y="2783141"/>
            <a:ext cx="4559300" cy="702945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635" indent="-114935">
              <a:lnSpc>
                <a:spcPct val="100000"/>
              </a:lnSpc>
              <a:spcBef>
                <a:spcPts val="215"/>
              </a:spcBef>
              <a:buChar char="•"/>
              <a:tabLst>
                <a:tab pos="127635" algn="l"/>
              </a:tabLst>
            </a:pPr>
            <a:r>
              <a:rPr sz="1400" spc="90" dirty="0">
                <a:latin typeface="Arial Narrow"/>
                <a:cs typeface="Arial Narrow"/>
              </a:rPr>
              <a:t>Works</a:t>
            </a:r>
            <a:r>
              <a:rPr sz="1400" spc="80" dirty="0">
                <a:latin typeface="Arial Narrow"/>
                <a:cs typeface="Arial Narrow"/>
              </a:rPr>
              <a:t> </a:t>
            </a:r>
            <a:r>
              <a:rPr sz="1400" dirty="0">
                <a:latin typeface="Arial Narrow"/>
                <a:cs typeface="Arial Narrow"/>
              </a:rPr>
              <a:t>in</a:t>
            </a:r>
            <a:r>
              <a:rPr sz="1400" spc="65" dirty="0">
                <a:latin typeface="Arial Narrow"/>
                <a:cs typeface="Arial Narrow"/>
              </a:rPr>
              <a:t> </a:t>
            </a:r>
            <a:r>
              <a:rPr sz="1400" spc="105" dirty="0">
                <a:latin typeface="Arial Narrow"/>
                <a:cs typeface="Arial Narrow"/>
              </a:rPr>
              <a:t>a</a:t>
            </a:r>
            <a:r>
              <a:rPr sz="1400" spc="80" dirty="0">
                <a:latin typeface="Arial Narrow"/>
                <a:cs typeface="Arial Narrow"/>
              </a:rPr>
              <a:t> </a:t>
            </a:r>
            <a:r>
              <a:rPr sz="1400" spc="110" dirty="0">
                <a:latin typeface="Arial Narrow"/>
                <a:cs typeface="Arial Narrow"/>
              </a:rPr>
              <a:t>care</a:t>
            </a:r>
            <a:r>
              <a:rPr sz="1400" spc="75" dirty="0">
                <a:latin typeface="Arial Narrow"/>
                <a:cs typeface="Arial Narrow"/>
              </a:rPr>
              <a:t> </a:t>
            </a:r>
            <a:r>
              <a:rPr sz="1400" spc="80" dirty="0">
                <a:latin typeface="Arial Narrow"/>
                <a:cs typeface="Arial Narrow"/>
              </a:rPr>
              <a:t>home.</a:t>
            </a:r>
            <a:endParaRPr sz="1400" dirty="0">
              <a:latin typeface="Arial Narrow"/>
              <a:cs typeface="Arial Narrow"/>
            </a:endParaRPr>
          </a:p>
          <a:p>
            <a:pPr marL="127635" indent="-114935">
              <a:lnSpc>
                <a:spcPct val="100000"/>
              </a:lnSpc>
              <a:spcBef>
                <a:spcPts val="120"/>
              </a:spcBef>
              <a:buChar char="•"/>
              <a:tabLst>
                <a:tab pos="127635" algn="l"/>
              </a:tabLst>
            </a:pPr>
            <a:r>
              <a:rPr sz="1400" spc="110" dirty="0">
                <a:latin typeface="Arial Narrow"/>
                <a:cs typeface="Arial Narrow"/>
              </a:rPr>
              <a:t>Needs</a:t>
            </a:r>
            <a:r>
              <a:rPr sz="1400" spc="65" dirty="0">
                <a:latin typeface="Arial Narrow"/>
                <a:cs typeface="Arial Narrow"/>
              </a:rPr>
              <a:t> </a:t>
            </a:r>
            <a:r>
              <a:rPr sz="1400" spc="90" dirty="0">
                <a:latin typeface="Arial Narrow"/>
                <a:cs typeface="Arial Narrow"/>
              </a:rPr>
              <a:t>engaging</a:t>
            </a:r>
            <a:r>
              <a:rPr sz="1400" spc="105" dirty="0">
                <a:latin typeface="Arial Narrow"/>
                <a:cs typeface="Arial Narrow"/>
              </a:rPr>
              <a:t> </a:t>
            </a:r>
            <a:r>
              <a:rPr sz="1400" spc="85" dirty="0">
                <a:latin typeface="Arial Narrow"/>
                <a:cs typeface="Arial Narrow"/>
              </a:rPr>
              <a:t>rehab</a:t>
            </a:r>
            <a:r>
              <a:rPr sz="1400" spc="100" dirty="0">
                <a:latin typeface="Arial Narrow"/>
                <a:cs typeface="Arial Narrow"/>
              </a:rPr>
              <a:t> </a:t>
            </a:r>
            <a:r>
              <a:rPr sz="1400" spc="70" dirty="0">
                <a:latin typeface="Arial Narrow"/>
                <a:cs typeface="Arial Narrow"/>
              </a:rPr>
              <a:t>activities</a:t>
            </a:r>
            <a:r>
              <a:rPr sz="1400" spc="-10" dirty="0">
                <a:latin typeface="Arial Narrow"/>
                <a:cs typeface="Arial Narrow"/>
              </a:rPr>
              <a:t> </a:t>
            </a:r>
            <a:r>
              <a:rPr sz="1400" spc="180" dirty="0">
                <a:latin typeface="Arial Narrow"/>
                <a:cs typeface="Arial Narrow"/>
              </a:rPr>
              <a:t>&amp;</a:t>
            </a:r>
            <a:r>
              <a:rPr sz="1400" spc="90" dirty="0">
                <a:latin typeface="Arial Narrow"/>
                <a:cs typeface="Arial Narrow"/>
              </a:rPr>
              <a:t> </a:t>
            </a:r>
            <a:r>
              <a:rPr sz="1400" spc="80" dirty="0">
                <a:latin typeface="Arial Narrow"/>
                <a:cs typeface="Arial Narrow"/>
              </a:rPr>
              <a:t>easy</a:t>
            </a:r>
            <a:r>
              <a:rPr sz="1400" spc="70" dirty="0">
                <a:latin typeface="Arial Narrow"/>
                <a:cs typeface="Arial Narrow"/>
              </a:rPr>
              <a:t> </a:t>
            </a:r>
            <a:r>
              <a:rPr sz="1400" spc="90" dirty="0">
                <a:latin typeface="Arial Narrow"/>
                <a:cs typeface="Arial Narrow"/>
              </a:rPr>
              <a:t>progress</a:t>
            </a:r>
            <a:r>
              <a:rPr sz="1400" spc="70" dirty="0">
                <a:latin typeface="Arial Narrow"/>
                <a:cs typeface="Arial Narrow"/>
              </a:rPr>
              <a:t> </a:t>
            </a:r>
            <a:r>
              <a:rPr sz="1400" spc="75" dirty="0">
                <a:latin typeface="Arial Narrow"/>
                <a:cs typeface="Arial Narrow"/>
              </a:rPr>
              <a:t>tracking.</a:t>
            </a:r>
            <a:endParaRPr sz="1400" dirty="0">
              <a:latin typeface="Arial Narrow"/>
              <a:cs typeface="Arial Narrow"/>
            </a:endParaRPr>
          </a:p>
          <a:p>
            <a:pPr marL="127635" indent="-114935">
              <a:lnSpc>
                <a:spcPct val="100000"/>
              </a:lnSpc>
              <a:spcBef>
                <a:spcPts val="50"/>
              </a:spcBef>
              <a:buChar char="•"/>
              <a:tabLst>
                <a:tab pos="127635" algn="l"/>
              </a:tabLst>
            </a:pPr>
            <a:r>
              <a:rPr sz="1400" spc="110" dirty="0">
                <a:latin typeface="Arial Narrow"/>
                <a:cs typeface="Arial Narrow"/>
              </a:rPr>
              <a:t>HappyAge</a:t>
            </a:r>
            <a:r>
              <a:rPr sz="1400" spc="60" dirty="0">
                <a:latin typeface="Arial Narrow"/>
                <a:cs typeface="Arial Narrow"/>
              </a:rPr>
              <a:t> </a:t>
            </a:r>
            <a:r>
              <a:rPr sz="1400" spc="70" dirty="0">
                <a:latin typeface="Arial Narrow"/>
                <a:cs typeface="Arial Narrow"/>
              </a:rPr>
              <a:t>saves</a:t>
            </a:r>
            <a:r>
              <a:rPr sz="1400" spc="65" dirty="0">
                <a:latin typeface="Arial Narrow"/>
                <a:cs typeface="Arial Narrow"/>
              </a:rPr>
              <a:t> </a:t>
            </a:r>
            <a:r>
              <a:rPr sz="1400" spc="100" dirty="0">
                <a:latin typeface="Arial Narrow"/>
                <a:cs typeface="Arial Narrow"/>
              </a:rPr>
              <a:t>her</a:t>
            </a:r>
            <a:r>
              <a:rPr sz="1400" spc="30" dirty="0">
                <a:latin typeface="Arial Narrow"/>
                <a:cs typeface="Arial Narrow"/>
              </a:rPr>
              <a:t> </a:t>
            </a:r>
            <a:r>
              <a:rPr sz="1400" spc="85" dirty="0">
                <a:latin typeface="Arial Narrow"/>
                <a:cs typeface="Arial Narrow"/>
              </a:rPr>
              <a:t>time</a:t>
            </a:r>
            <a:r>
              <a:rPr sz="1400" spc="60" dirty="0">
                <a:latin typeface="Arial Narrow"/>
                <a:cs typeface="Arial Narrow"/>
              </a:rPr>
              <a:t> </a:t>
            </a:r>
            <a:r>
              <a:rPr sz="1400" spc="114" dirty="0">
                <a:latin typeface="Arial Narrow"/>
                <a:cs typeface="Arial Narrow"/>
              </a:rPr>
              <a:t>and</a:t>
            </a:r>
            <a:r>
              <a:rPr sz="1400" spc="25" dirty="0">
                <a:latin typeface="Arial Narrow"/>
                <a:cs typeface="Arial Narrow"/>
              </a:rPr>
              <a:t> </a:t>
            </a:r>
            <a:r>
              <a:rPr sz="1400" spc="90" dirty="0">
                <a:latin typeface="Arial Narrow"/>
                <a:cs typeface="Arial Narrow"/>
              </a:rPr>
              <a:t>motivates</a:t>
            </a:r>
            <a:r>
              <a:rPr sz="1400" spc="-10" dirty="0">
                <a:latin typeface="Arial Narrow"/>
                <a:cs typeface="Arial Narrow"/>
              </a:rPr>
              <a:t> </a:t>
            </a:r>
            <a:r>
              <a:rPr sz="1400" spc="100" dirty="0">
                <a:latin typeface="Arial Narrow"/>
                <a:cs typeface="Arial Narrow"/>
              </a:rPr>
              <a:t>her</a:t>
            </a:r>
            <a:r>
              <a:rPr sz="1400" spc="30" dirty="0">
                <a:latin typeface="Arial Narrow"/>
                <a:cs typeface="Arial Narrow"/>
              </a:rPr>
              <a:t> </a:t>
            </a:r>
            <a:r>
              <a:rPr sz="1400" spc="75" dirty="0">
                <a:latin typeface="Arial Narrow"/>
                <a:cs typeface="Arial Narrow"/>
              </a:rPr>
              <a:t>patients.</a:t>
            </a:r>
            <a:endParaRPr sz="1400" dirty="0">
              <a:latin typeface="Arial Narrow"/>
              <a:cs typeface="Arial Narrow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674687" y="2665476"/>
            <a:ext cx="3061335" cy="984250"/>
            <a:chOff x="674687" y="2665476"/>
            <a:chExt cx="3061335" cy="984250"/>
          </a:xfrm>
        </p:grpSpPr>
        <p:sp>
          <p:nvSpPr>
            <p:cNvPr id="22" name="object 22"/>
            <p:cNvSpPr/>
            <p:nvPr/>
          </p:nvSpPr>
          <p:spPr>
            <a:xfrm>
              <a:off x="681037" y="2671826"/>
              <a:ext cx="3048635" cy="971550"/>
            </a:xfrm>
            <a:custGeom>
              <a:avLst/>
              <a:gdLst/>
              <a:ahLst/>
              <a:cxnLst/>
              <a:rect l="l" t="t" r="r" b="b"/>
              <a:pathLst>
                <a:path w="3048635" h="971550">
                  <a:moveTo>
                    <a:pt x="2886011" y="0"/>
                  </a:moveTo>
                  <a:lnTo>
                    <a:pt x="161925" y="0"/>
                  </a:lnTo>
                  <a:lnTo>
                    <a:pt x="118877" y="5776"/>
                  </a:lnTo>
                  <a:lnTo>
                    <a:pt x="80196" y="22083"/>
                  </a:lnTo>
                  <a:lnTo>
                    <a:pt x="47424" y="47386"/>
                  </a:lnTo>
                  <a:lnTo>
                    <a:pt x="22106" y="80151"/>
                  </a:lnTo>
                  <a:lnTo>
                    <a:pt x="5783" y="118842"/>
                  </a:lnTo>
                  <a:lnTo>
                    <a:pt x="0" y="161925"/>
                  </a:lnTo>
                  <a:lnTo>
                    <a:pt x="0" y="809498"/>
                  </a:lnTo>
                  <a:lnTo>
                    <a:pt x="5783" y="852590"/>
                  </a:lnTo>
                  <a:lnTo>
                    <a:pt x="22106" y="891304"/>
                  </a:lnTo>
                  <a:lnTo>
                    <a:pt x="47424" y="924099"/>
                  </a:lnTo>
                  <a:lnTo>
                    <a:pt x="80196" y="949433"/>
                  </a:lnTo>
                  <a:lnTo>
                    <a:pt x="118877" y="965763"/>
                  </a:lnTo>
                  <a:lnTo>
                    <a:pt x="161925" y="971550"/>
                  </a:lnTo>
                  <a:lnTo>
                    <a:pt x="2886011" y="971550"/>
                  </a:lnTo>
                  <a:lnTo>
                    <a:pt x="2929103" y="965763"/>
                  </a:lnTo>
                  <a:lnTo>
                    <a:pt x="2967818" y="949433"/>
                  </a:lnTo>
                  <a:lnTo>
                    <a:pt x="3000613" y="924099"/>
                  </a:lnTo>
                  <a:lnTo>
                    <a:pt x="3025946" y="891304"/>
                  </a:lnTo>
                  <a:lnTo>
                    <a:pt x="3042277" y="852590"/>
                  </a:lnTo>
                  <a:lnTo>
                    <a:pt x="3048063" y="809498"/>
                  </a:lnTo>
                  <a:lnTo>
                    <a:pt x="3048063" y="161925"/>
                  </a:lnTo>
                  <a:lnTo>
                    <a:pt x="3042277" y="118842"/>
                  </a:lnTo>
                  <a:lnTo>
                    <a:pt x="3025946" y="80151"/>
                  </a:lnTo>
                  <a:lnTo>
                    <a:pt x="3000613" y="47386"/>
                  </a:lnTo>
                  <a:lnTo>
                    <a:pt x="2967818" y="22083"/>
                  </a:lnTo>
                  <a:lnTo>
                    <a:pt x="2929103" y="5776"/>
                  </a:lnTo>
                  <a:lnTo>
                    <a:pt x="2886011" y="0"/>
                  </a:lnTo>
                  <a:close/>
                </a:path>
              </a:pathLst>
            </a:custGeom>
            <a:solidFill>
              <a:srgbClr val="3B9A8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81037" y="2671826"/>
              <a:ext cx="3048635" cy="971550"/>
            </a:xfrm>
            <a:custGeom>
              <a:avLst/>
              <a:gdLst/>
              <a:ahLst/>
              <a:cxnLst/>
              <a:rect l="l" t="t" r="r" b="b"/>
              <a:pathLst>
                <a:path w="3048635" h="971550">
                  <a:moveTo>
                    <a:pt x="0" y="161925"/>
                  </a:moveTo>
                  <a:lnTo>
                    <a:pt x="5783" y="118842"/>
                  </a:lnTo>
                  <a:lnTo>
                    <a:pt x="22106" y="80151"/>
                  </a:lnTo>
                  <a:lnTo>
                    <a:pt x="47424" y="47386"/>
                  </a:lnTo>
                  <a:lnTo>
                    <a:pt x="80196" y="22083"/>
                  </a:lnTo>
                  <a:lnTo>
                    <a:pt x="118877" y="5776"/>
                  </a:lnTo>
                  <a:lnTo>
                    <a:pt x="161925" y="0"/>
                  </a:lnTo>
                  <a:lnTo>
                    <a:pt x="2886011" y="0"/>
                  </a:lnTo>
                  <a:lnTo>
                    <a:pt x="2929103" y="5776"/>
                  </a:lnTo>
                  <a:lnTo>
                    <a:pt x="2967818" y="22083"/>
                  </a:lnTo>
                  <a:lnTo>
                    <a:pt x="3000613" y="47386"/>
                  </a:lnTo>
                  <a:lnTo>
                    <a:pt x="3025946" y="80151"/>
                  </a:lnTo>
                  <a:lnTo>
                    <a:pt x="3042277" y="118842"/>
                  </a:lnTo>
                  <a:lnTo>
                    <a:pt x="3048063" y="161925"/>
                  </a:lnTo>
                  <a:lnTo>
                    <a:pt x="3048063" y="809498"/>
                  </a:lnTo>
                  <a:lnTo>
                    <a:pt x="3042277" y="852590"/>
                  </a:lnTo>
                  <a:lnTo>
                    <a:pt x="3025946" y="891304"/>
                  </a:lnTo>
                  <a:lnTo>
                    <a:pt x="3000613" y="924099"/>
                  </a:lnTo>
                  <a:lnTo>
                    <a:pt x="2967818" y="949433"/>
                  </a:lnTo>
                  <a:lnTo>
                    <a:pt x="2929103" y="965763"/>
                  </a:lnTo>
                  <a:lnTo>
                    <a:pt x="2886011" y="971550"/>
                  </a:lnTo>
                  <a:lnTo>
                    <a:pt x="161925" y="971550"/>
                  </a:lnTo>
                  <a:lnTo>
                    <a:pt x="118877" y="965763"/>
                  </a:lnTo>
                  <a:lnTo>
                    <a:pt x="80196" y="949433"/>
                  </a:lnTo>
                  <a:lnTo>
                    <a:pt x="47424" y="924099"/>
                  </a:lnTo>
                  <a:lnTo>
                    <a:pt x="22106" y="891304"/>
                  </a:lnTo>
                  <a:lnTo>
                    <a:pt x="5783" y="852590"/>
                  </a:lnTo>
                  <a:lnTo>
                    <a:pt x="0" y="809498"/>
                  </a:lnTo>
                  <a:lnTo>
                    <a:pt x="0" y="161925"/>
                  </a:lnTo>
                  <a:close/>
                </a:path>
              </a:pathLst>
            </a:custGeom>
            <a:ln w="12700">
              <a:solidFill>
                <a:srgbClr val="F4F1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/>
          <p:nvPr/>
        </p:nvSpPr>
        <p:spPr>
          <a:xfrm>
            <a:off x="1236662" y="2724785"/>
            <a:ext cx="1930400" cy="810260"/>
          </a:xfrm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108585" marR="5080" indent="-96520">
              <a:lnSpc>
                <a:spcPts val="2930"/>
              </a:lnSpc>
              <a:spcBef>
                <a:spcPts val="459"/>
              </a:spcBef>
            </a:pPr>
            <a:r>
              <a:rPr sz="2700" spc="170" dirty="0">
                <a:solidFill>
                  <a:srgbClr val="F4F1EB"/>
                </a:solidFill>
                <a:latin typeface="Arial Narrow"/>
                <a:cs typeface="Arial Narrow"/>
              </a:rPr>
              <a:t>Caregivers</a:t>
            </a:r>
            <a:r>
              <a:rPr sz="2700" spc="75" dirty="0">
                <a:solidFill>
                  <a:srgbClr val="F4F1EB"/>
                </a:solidFill>
                <a:latin typeface="Arial Narrow"/>
                <a:cs typeface="Arial Narrow"/>
              </a:rPr>
              <a:t> </a:t>
            </a:r>
            <a:r>
              <a:rPr sz="2700" spc="270" dirty="0">
                <a:solidFill>
                  <a:srgbClr val="F4F1EB"/>
                </a:solidFill>
                <a:latin typeface="Arial Narrow"/>
                <a:cs typeface="Arial Narrow"/>
              </a:rPr>
              <a:t>&amp; </a:t>
            </a:r>
            <a:r>
              <a:rPr sz="2700" spc="160" dirty="0">
                <a:solidFill>
                  <a:srgbClr val="F4F1EB"/>
                </a:solidFill>
                <a:latin typeface="Arial Narrow"/>
                <a:cs typeface="Arial Narrow"/>
              </a:rPr>
              <a:t>Therapists</a:t>
            </a:r>
            <a:r>
              <a:rPr sz="2700" spc="70" dirty="0">
                <a:solidFill>
                  <a:srgbClr val="F4F1EB"/>
                </a:solidFill>
                <a:latin typeface="Arial Narrow"/>
                <a:cs typeface="Arial Narrow"/>
              </a:rPr>
              <a:t> </a:t>
            </a:r>
            <a:r>
              <a:rPr sz="2700" spc="80" dirty="0">
                <a:solidFill>
                  <a:srgbClr val="F4F1EB"/>
                </a:solidFill>
                <a:latin typeface="Arial Narrow"/>
                <a:cs typeface="Arial Narrow"/>
              </a:rPr>
              <a:t>:</a:t>
            </a:r>
            <a:endParaRPr sz="2700">
              <a:latin typeface="Arial Narrow"/>
              <a:cs typeface="Arial Narrow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3722751" y="3789426"/>
            <a:ext cx="5432425" cy="793750"/>
            <a:chOff x="3722751" y="3789426"/>
            <a:chExt cx="5432425" cy="793750"/>
          </a:xfrm>
        </p:grpSpPr>
        <p:sp>
          <p:nvSpPr>
            <p:cNvPr id="26" name="object 26"/>
            <p:cNvSpPr/>
            <p:nvPr/>
          </p:nvSpPr>
          <p:spPr>
            <a:xfrm>
              <a:off x="3729101" y="3795776"/>
              <a:ext cx="5419725" cy="781050"/>
            </a:xfrm>
            <a:custGeom>
              <a:avLst/>
              <a:gdLst/>
              <a:ahLst/>
              <a:cxnLst/>
              <a:rect l="l" t="t" r="r" b="b"/>
              <a:pathLst>
                <a:path w="5419725" h="781050">
                  <a:moveTo>
                    <a:pt x="5289423" y="0"/>
                  </a:moveTo>
                  <a:lnTo>
                    <a:pt x="0" y="0"/>
                  </a:lnTo>
                  <a:lnTo>
                    <a:pt x="0" y="781050"/>
                  </a:lnTo>
                  <a:lnTo>
                    <a:pt x="5289423" y="781050"/>
                  </a:lnTo>
                  <a:lnTo>
                    <a:pt x="5340161" y="770816"/>
                  </a:lnTo>
                  <a:lnTo>
                    <a:pt x="5381577" y="742902"/>
                  </a:lnTo>
                  <a:lnTo>
                    <a:pt x="5409491" y="701486"/>
                  </a:lnTo>
                  <a:lnTo>
                    <a:pt x="5419725" y="650748"/>
                  </a:lnTo>
                  <a:lnTo>
                    <a:pt x="5419725" y="130175"/>
                  </a:lnTo>
                  <a:lnTo>
                    <a:pt x="5409491" y="79456"/>
                  </a:lnTo>
                  <a:lnTo>
                    <a:pt x="5381577" y="38084"/>
                  </a:lnTo>
                  <a:lnTo>
                    <a:pt x="5340161" y="10213"/>
                  </a:lnTo>
                  <a:lnTo>
                    <a:pt x="5289423" y="0"/>
                  </a:lnTo>
                  <a:close/>
                </a:path>
              </a:pathLst>
            </a:custGeom>
            <a:solidFill>
              <a:srgbClr val="CEDEDB">
                <a:alpha val="90194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3729101" y="3795776"/>
              <a:ext cx="5419725" cy="781050"/>
            </a:xfrm>
            <a:custGeom>
              <a:avLst/>
              <a:gdLst/>
              <a:ahLst/>
              <a:cxnLst/>
              <a:rect l="l" t="t" r="r" b="b"/>
              <a:pathLst>
                <a:path w="5419725" h="781050">
                  <a:moveTo>
                    <a:pt x="5419725" y="130175"/>
                  </a:moveTo>
                  <a:lnTo>
                    <a:pt x="5419725" y="650748"/>
                  </a:lnTo>
                  <a:lnTo>
                    <a:pt x="5409491" y="701486"/>
                  </a:lnTo>
                  <a:lnTo>
                    <a:pt x="5381577" y="742902"/>
                  </a:lnTo>
                  <a:lnTo>
                    <a:pt x="5340161" y="770816"/>
                  </a:lnTo>
                  <a:lnTo>
                    <a:pt x="5289423" y="781050"/>
                  </a:lnTo>
                  <a:lnTo>
                    <a:pt x="0" y="781050"/>
                  </a:lnTo>
                  <a:lnTo>
                    <a:pt x="0" y="0"/>
                  </a:lnTo>
                  <a:lnTo>
                    <a:pt x="5289423" y="0"/>
                  </a:lnTo>
                  <a:lnTo>
                    <a:pt x="5340161" y="10213"/>
                  </a:lnTo>
                  <a:lnTo>
                    <a:pt x="5381577" y="38084"/>
                  </a:lnTo>
                  <a:lnTo>
                    <a:pt x="5409491" y="79456"/>
                  </a:lnTo>
                  <a:lnTo>
                    <a:pt x="5419725" y="130175"/>
                  </a:lnTo>
                  <a:close/>
                </a:path>
              </a:pathLst>
            </a:custGeom>
            <a:ln w="12700">
              <a:solidFill>
                <a:srgbClr val="CEDED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/>
          <p:cNvSpPr txBox="1"/>
          <p:nvPr/>
        </p:nvSpPr>
        <p:spPr>
          <a:xfrm>
            <a:off x="3770629" y="3809301"/>
            <a:ext cx="4256405" cy="702945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0" indent="-114300">
              <a:lnSpc>
                <a:spcPct val="100000"/>
              </a:lnSpc>
              <a:spcBef>
                <a:spcPts val="215"/>
              </a:spcBef>
              <a:buChar char="•"/>
              <a:tabLst>
                <a:tab pos="127000" algn="l"/>
              </a:tabLst>
            </a:pPr>
            <a:r>
              <a:rPr sz="1400" spc="100" dirty="0">
                <a:latin typeface="Arial Narrow"/>
                <a:cs typeface="Arial Narrow"/>
              </a:rPr>
              <a:t>Daughter</a:t>
            </a:r>
            <a:r>
              <a:rPr sz="1400" spc="30" dirty="0">
                <a:latin typeface="Arial Narrow"/>
                <a:cs typeface="Arial Narrow"/>
              </a:rPr>
              <a:t> </a:t>
            </a:r>
            <a:r>
              <a:rPr sz="1400" spc="95" dirty="0">
                <a:latin typeface="Arial Narrow"/>
                <a:cs typeface="Arial Narrow"/>
              </a:rPr>
              <a:t>worried</a:t>
            </a:r>
            <a:r>
              <a:rPr sz="1400" spc="20" dirty="0">
                <a:latin typeface="Arial Narrow"/>
                <a:cs typeface="Arial Narrow"/>
              </a:rPr>
              <a:t> </a:t>
            </a:r>
            <a:r>
              <a:rPr sz="1400" spc="114" dirty="0">
                <a:latin typeface="Arial Narrow"/>
                <a:cs typeface="Arial Narrow"/>
              </a:rPr>
              <a:t>about</a:t>
            </a:r>
            <a:r>
              <a:rPr sz="1400" spc="20" dirty="0">
                <a:latin typeface="Arial Narrow"/>
                <a:cs typeface="Arial Narrow"/>
              </a:rPr>
              <a:t> </a:t>
            </a:r>
            <a:r>
              <a:rPr sz="1400" spc="100" dirty="0">
                <a:latin typeface="Arial Narrow"/>
                <a:cs typeface="Arial Narrow"/>
              </a:rPr>
              <a:t>her</a:t>
            </a:r>
            <a:r>
              <a:rPr sz="1400" spc="35" dirty="0">
                <a:latin typeface="Arial Narrow"/>
                <a:cs typeface="Arial Narrow"/>
              </a:rPr>
              <a:t> </a:t>
            </a:r>
            <a:r>
              <a:rPr sz="1400" spc="90" dirty="0">
                <a:latin typeface="Arial Narrow"/>
                <a:cs typeface="Arial Narrow"/>
              </a:rPr>
              <a:t>mother’s</a:t>
            </a:r>
            <a:r>
              <a:rPr sz="1400" spc="-10" dirty="0">
                <a:latin typeface="Arial Narrow"/>
                <a:cs typeface="Arial Narrow"/>
              </a:rPr>
              <a:t> </a:t>
            </a:r>
            <a:r>
              <a:rPr sz="1400" spc="70" dirty="0">
                <a:latin typeface="Arial Narrow"/>
                <a:cs typeface="Arial Narrow"/>
              </a:rPr>
              <a:t>health.</a:t>
            </a:r>
            <a:endParaRPr sz="1400">
              <a:latin typeface="Arial Narrow"/>
              <a:cs typeface="Arial Narrow"/>
            </a:endParaRPr>
          </a:p>
          <a:p>
            <a:pPr marL="127000" indent="-114300">
              <a:lnSpc>
                <a:spcPct val="100000"/>
              </a:lnSpc>
              <a:spcBef>
                <a:spcPts val="125"/>
              </a:spcBef>
              <a:buChar char="•"/>
              <a:tabLst>
                <a:tab pos="127000" algn="l"/>
              </a:tabLst>
            </a:pPr>
            <a:r>
              <a:rPr sz="1400" spc="90" dirty="0">
                <a:latin typeface="Arial Narrow"/>
                <a:cs typeface="Arial Narrow"/>
              </a:rPr>
              <a:t>Wants</a:t>
            </a:r>
            <a:r>
              <a:rPr sz="1400" spc="-15" dirty="0">
                <a:latin typeface="Arial Narrow"/>
                <a:cs typeface="Arial Narrow"/>
              </a:rPr>
              <a:t> </a:t>
            </a:r>
            <a:r>
              <a:rPr sz="1400" spc="100" dirty="0">
                <a:latin typeface="Arial Narrow"/>
                <a:cs typeface="Arial Narrow"/>
              </a:rPr>
              <a:t>her</a:t>
            </a:r>
            <a:r>
              <a:rPr sz="1400" spc="30" dirty="0">
                <a:latin typeface="Arial Narrow"/>
                <a:cs typeface="Arial Narrow"/>
              </a:rPr>
              <a:t> </a:t>
            </a:r>
            <a:r>
              <a:rPr sz="1400" spc="80" dirty="0">
                <a:latin typeface="Arial Narrow"/>
                <a:cs typeface="Arial Narrow"/>
              </a:rPr>
              <a:t>active,</a:t>
            </a:r>
            <a:r>
              <a:rPr sz="1400" spc="35" dirty="0">
                <a:latin typeface="Arial Narrow"/>
                <a:cs typeface="Arial Narrow"/>
              </a:rPr>
              <a:t> </a:t>
            </a:r>
            <a:r>
              <a:rPr sz="1400" spc="70" dirty="0">
                <a:latin typeface="Arial Narrow"/>
                <a:cs typeface="Arial Narrow"/>
              </a:rPr>
              <a:t>safe,</a:t>
            </a:r>
            <a:r>
              <a:rPr sz="1400" spc="35" dirty="0">
                <a:latin typeface="Arial Narrow"/>
                <a:cs typeface="Arial Narrow"/>
              </a:rPr>
              <a:t> </a:t>
            </a:r>
            <a:r>
              <a:rPr sz="1400" spc="120" dirty="0">
                <a:latin typeface="Arial Narrow"/>
                <a:cs typeface="Arial Narrow"/>
              </a:rPr>
              <a:t>and</a:t>
            </a:r>
            <a:r>
              <a:rPr sz="1400" spc="25" dirty="0">
                <a:latin typeface="Arial Narrow"/>
                <a:cs typeface="Arial Narrow"/>
              </a:rPr>
              <a:t> </a:t>
            </a:r>
            <a:r>
              <a:rPr sz="1400" spc="75" dirty="0">
                <a:latin typeface="Arial Narrow"/>
                <a:cs typeface="Arial Narrow"/>
              </a:rPr>
              <a:t>happy.</a:t>
            </a:r>
            <a:endParaRPr sz="1400">
              <a:latin typeface="Arial Narrow"/>
              <a:cs typeface="Arial Narrow"/>
            </a:endParaRPr>
          </a:p>
          <a:p>
            <a:pPr marL="127000" indent="-114300">
              <a:lnSpc>
                <a:spcPct val="100000"/>
              </a:lnSpc>
              <a:spcBef>
                <a:spcPts val="45"/>
              </a:spcBef>
              <a:buChar char="•"/>
              <a:tabLst>
                <a:tab pos="127000" algn="l"/>
              </a:tabLst>
            </a:pPr>
            <a:r>
              <a:rPr sz="1400" spc="110" dirty="0">
                <a:latin typeface="Arial Narrow"/>
                <a:cs typeface="Arial Narrow"/>
              </a:rPr>
              <a:t>HappyAge</a:t>
            </a:r>
            <a:r>
              <a:rPr sz="1400" spc="65" dirty="0">
                <a:latin typeface="Arial Narrow"/>
                <a:cs typeface="Arial Narrow"/>
              </a:rPr>
              <a:t> </a:t>
            </a:r>
            <a:r>
              <a:rPr sz="1400" spc="114" dirty="0">
                <a:latin typeface="Arial Narrow"/>
                <a:cs typeface="Arial Narrow"/>
              </a:rPr>
              <a:t>app</a:t>
            </a:r>
            <a:r>
              <a:rPr sz="1400" spc="25" dirty="0">
                <a:latin typeface="Arial Narrow"/>
                <a:cs typeface="Arial Narrow"/>
              </a:rPr>
              <a:t> </a:t>
            </a:r>
            <a:r>
              <a:rPr sz="1400" spc="105" dirty="0">
                <a:latin typeface="Arial Narrow"/>
                <a:cs typeface="Arial Narrow"/>
              </a:rPr>
              <a:t>shows</a:t>
            </a:r>
            <a:r>
              <a:rPr sz="1400" spc="-10" dirty="0">
                <a:latin typeface="Arial Narrow"/>
                <a:cs typeface="Arial Narrow"/>
              </a:rPr>
              <a:t> </a:t>
            </a:r>
            <a:r>
              <a:rPr sz="1400" spc="100" dirty="0">
                <a:latin typeface="Arial Narrow"/>
                <a:cs typeface="Arial Narrow"/>
              </a:rPr>
              <a:t>her</a:t>
            </a:r>
            <a:r>
              <a:rPr sz="1400" spc="35" dirty="0">
                <a:latin typeface="Arial Narrow"/>
                <a:cs typeface="Arial Narrow"/>
              </a:rPr>
              <a:t> </a:t>
            </a:r>
            <a:r>
              <a:rPr sz="1400" spc="100" dirty="0">
                <a:latin typeface="Arial Narrow"/>
                <a:cs typeface="Arial Narrow"/>
              </a:rPr>
              <a:t>progress</a:t>
            </a:r>
            <a:r>
              <a:rPr sz="1400" spc="-5" dirty="0">
                <a:latin typeface="Arial Narrow"/>
                <a:cs typeface="Arial Narrow"/>
              </a:rPr>
              <a:t> </a:t>
            </a:r>
            <a:r>
              <a:rPr sz="1400" spc="180" dirty="0">
                <a:latin typeface="Arial Narrow"/>
                <a:cs typeface="Arial Narrow"/>
              </a:rPr>
              <a:t>&amp;</a:t>
            </a:r>
            <a:r>
              <a:rPr sz="1400" spc="85" dirty="0">
                <a:latin typeface="Arial Narrow"/>
                <a:cs typeface="Arial Narrow"/>
              </a:rPr>
              <a:t> </a:t>
            </a:r>
            <a:r>
              <a:rPr sz="1400" spc="95" dirty="0">
                <a:latin typeface="Arial Narrow"/>
                <a:cs typeface="Arial Narrow"/>
              </a:rPr>
              <a:t>reduces</a:t>
            </a:r>
            <a:r>
              <a:rPr sz="1400" spc="65" dirty="0">
                <a:latin typeface="Arial Narrow"/>
                <a:cs typeface="Arial Narrow"/>
              </a:rPr>
              <a:t> </a:t>
            </a:r>
            <a:r>
              <a:rPr sz="1400" spc="55" dirty="0">
                <a:latin typeface="Arial Narrow"/>
                <a:cs typeface="Arial Narrow"/>
              </a:rPr>
              <a:t>anxiety.</a:t>
            </a:r>
            <a:endParaRPr sz="1400">
              <a:latin typeface="Arial Narrow"/>
              <a:cs typeface="Arial Narrow"/>
            </a:endParaRPr>
          </a:p>
        </p:txBody>
      </p:sp>
      <p:grpSp>
        <p:nvGrpSpPr>
          <p:cNvPr id="29" name="object 29"/>
          <p:cNvGrpSpPr/>
          <p:nvPr/>
        </p:nvGrpSpPr>
        <p:grpSpPr>
          <a:xfrm>
            <a:off x="674687" y="3694176"/>
            <a:ext cx="3061335" cy="984250"/>
            <a:chOff x="674687" y="3694176"/>
            <a:chExt cx="3061335" cy="984250"/>
          </a:xfrm>
        </p:grpSpPr>
        <p:sp>
          <p:nvSpPr>
            <p:cNvPr id="30" name="object 30"/>
            <p:cNvSpPr/>
            <p:nvPr/>
          </p:nvSpPr>
          <p:spPr>
            <a:xfrm>
              <a:off x="681037" y="3700526"/>
              <a:ext cx="3048635" cy="971550"/>
            </a:xfrm>
            <a:custGeom>
              <a:avLst/>
              <a:gdLst/>
              <a:ahLst/>
              <a:cxnLst/>
              <a:rect l="l" t="t" r="r" b="b"/>
              <a:pathLst>
                <a:path w="3048635" h="971550">
                  <a:moveTo>
                    <a:pt x="2886011" y="0"/>
                  </a:moveTo>
                  <a:lnTo>
                    <a:pt x="161925" y="0"/>
                  </a:lnTo>
                  <a:lnTo>
                    <a:pt x="118877" y="5776"/>
                  </a:lnTo>
                  <a:lnTo>
                    <a:pt x="80196" y="22083"/>
                  </a:lnTo>
                  <a:lnTo>
                    <a:pt x="47424" y="47386"/>
                  </a:lnTo>
                  <a:lnTo>
                    <a:pt x="22106" y="80151"/>
                  </a:lnTo>
                  <a:lnTo>
                    <a:pt x="5783" y="118842"/>
                  </a:lnTo>
                  <a:lnTo>
                    <a:pt x="0" y="161925"/>
                  </a:lnTo>
                  <a:lnTo>
                    <a:pt x="0" y="809498"/>
                  </a:lnTo>
                  <a:lnTo>
                    <a:pt x="5783" y="852590"/>
                  </a:lnTo>
                  <a:lnTo>
                    <a:pt x="22106" y="891304"/>
                  </a:lnTo>
                  <a:lnTo>
                    <a:pt x="47424" y="924099"/>
                  </a:lnTo>
                  <a:lnTo>
                    <a:pt x="80196" y="949433"/>
                  </a:lnTo>
                  <a:lnTo>
                    <a:pt x="118877" y="965763"/>
                  </a:lnTo>
                  <a:lnTo>
                    <a:pt x="161925" y="971550"/>
                  </a:lnTo>
                  <a:lnTo>
                    <a:pt x="2886011" y="971550"/>
                  </a:lnTo>
                  <a:lnTo>
                    <a:pt x="2929103" y="965763"/>
                  </a:lnTo>
                  <a:lnTo>
                    <a:pt x="2967818" y="949433"/>
                  </a:lnTo>
                  <a:lnTo>
                    <a:pt x="3000613" y="924099"/>
                  </a:lnTo>
                  <a:lnTo>
                    <a:pt x="3025946" y="891304"/>
                  </a:lnTo>
                  <a:lnTo>
                    <a:pt x="3042277" y="852590"/>
                  </a:lnTo>
                  <a:lnTo>
                    <a:pt x="3048063" y="809498"/>
                  </a:lnTo>
                  <a:lnTo>
                    <a:pt x="3048063" y="161925"/>
                  </a:lnTo>
                  <a:lnTo>
                    <a:pt x="3042277" y="118842"/>
                  </a:lnTo>
                  <a:lnTo>
                    <a:pt x="3025946" y="80151"/>
                  </a:lnTo>
                  <a:lnTo>
                    <a:pt x="3000613" y="47386"/>
                  </a:lnTo>
                  <a:lnTo>
                    <a:pt x="2967818" y="22083"/>
                  </a:lnTo>
                  <a:lnTo>
                    <a:pt x="2929103" y="5776"/>
                  </a:lnTo>
                  <a:lnTo>
                    <a:pt x="2886011" y="0"/>
                  </a:lnTo>
                  <a:close/>
                </a:path>
              </a:pathLst>
            </a:custGeom>
            <a:solidFill>
              <a:srgbClr val="3B9A8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681037" y="3700526"/>
              <a:ext cx="3048635" cy="971550"/>
            </a:xfrm>
            <a:custGeom>
              <a:avLst/>
              <a:gdLst/>
              <a:ahLst/>
              <a:cxnLst/>
              <a:rect l="l" t="t" r="r" b="b"/>
              <a:pathLst>
                <a:path w="3048635" h="971550">
                  <a:moveTo>
                    <a:pt x="0" y="161925"/>
                  </a:moveTo>
                  <a:lnTo>
                    <a:pt x="5783" y="118842"/>
                  </a:lnTo>
                  <a:lnTo>
                    <a:pt x="22106" y="80151"/>
                  </a:lnTo>
                  <a:lnTo>
                    <a:pt x="47424" y="47386"/>
                  </a:lnTo>
                  <a:lnTo>
                    <a:pt x="80196" y="22083"/>
                  </a:lnTo>
                  <a:lnTo>
                    <a:pt x="118877" y="5776"/>
                  </a:lnTo>
                  <a:lnTo>
                    <a:pt x="161925" y="0"/>
                  </a:lnTo>
                  <a:lnTo>
                    <a:pt x="2886011" y="0"/>
                  </a:lnTo>
                  <a:lnTo>
                    <a:pt x="2929103" y="5776"/>
                  </a:lnTo>
                  <a:lnTo>
                    <a:pt x="2967818" y="22083"/>
                  </a:lnTo>
                  <a:lnTo>
                    <a:pt x="3000613" y="47386"/>
                  </a:lnTo>
                  <a:lnTo>
                    <a:pt x="3025946" y="80151"/>
                  </a:lnTo>
                  <a:lnTo>
                    <a:pt x="3042277" y="118842"/>
                  </a:lnTo>
                  <a:lnTo>
                    <a:pt x="3048063" y="161925"/>
                  </a:lnTo>
                  <a:lnTo>
                    <a:pt x="3048063" y="809498"/>
                  </a:lnTo>
                  <a:lnTo>
                    <a:pt x="3042277" y="852590"/>
                  </a:lnTo>
                  <a:lnTo>
                    <a:pt x="3025946" y="891304"/>
                  </a:lnTo>
                  <a:lnTo>
                    <a:pt x="3000613" y="924099"/>
                  </a:lnTo>
                  <a:lnTo>
                    <a:pt x="2967818" y="949433"/>
                  </a:lnTo>
                  <a:lnTo>
                    <a:pt x="2929103" y="965763"/>
                  </a:lnTo>
                  <a:lnTo>
                    <a:pt x="2886011" y="971550"/>
                  </a:lnTo>
                  <a:lnTo>
                    <a:pt x="161925" y="971550"/>
                  </a:lnTo>
                  <a:lnTo>
                    <a:pt x="118877" y="965763"/>
                  </a:lnTo>
                  <a:lnTo>
                    <a:pt x="80196" y="949433"/>
                  </a:lnTo>
                  <a:lnTo>
                    <a:pt x="47424" y="924099"/>
                  </a:lnTo>
                  <a:lnTo>
                    <a:pt x="22106" y="891304"/>
                  </a:lnTo>
                  <a:lnTo>
                    <a:pt x="5783" y="852590"/>
                  </a:lnTo>
                  <a:lnTo>
                    <a:pt x="0" y="809498"/>
                  </a:lnTo>
                  <a:lnTo>
                    <a:pt x="0" y="161925"/>
                  </a:lnTo>
                  <a:close/>
                </a:path>
              </a:pathLst>
            </a:custGeom>
            <a:ln w="12700">
              <a:solidFill>
                <a:srgbClr val="F4F1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2" name="object 32"/>
          <p:cNvSpPr txBox="1"/>
          <p:nvPr/>
        </p:nvSpPr>
        <p:spPr>
          <a:xfrm>
            <a:off x="1509394" y="3937635"/>
            <a:ext cx="1390650" cy="4381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700" spc="125" dirty="0">
                <a:solidFill>
                  <a:srgbClr val="F4F1EB"/>
                </a:solidFill>
                <a:latin typeface="Arial Narrow"/>
                <a:cs typeface="Arial Narrow"/>
              </a:rPr>
              <a:t>Families</a:t>
            </a:r>
            <a:r>
              <a:rPr sz="2700" spc="65" dirty="0">
                <a:solidFill>
                  <a:srgbClr val="F4F1EB"/>
                </a:solidFill>
                <a:latin typeface="Arial Narrow"/>
                <a:cs typeface="Arial Narrow"/>
              </a:rPr>
              <a:t> </a:t>
            </a:r>
            <a:r>
              <a:rPr sz="2700" spc="80" dirty="0">
                <a:solidFill>
                  <a:srgbClr val="F4F1EB"/>
                </a:solidFill>
                <a:latin typeface="Arial Narrow"/>
                <a:cs typeface="Arial Narrow"/>
              </a:rPr>
              <a:t>:</a:t>
            </a:r>
            <a:endParaRPr sz="2700">
              <a:latin typeface="Arial Narrow"/>
              <a:cs typeface="Arial Narrow"/>
            </a:endParaRPr>
          </a:p>
        </p:txBody>
      </p:sp>
      <p:grpSp>
        <p:nvGrpSpPr>
          <p:cNvPr id="33" name="object 33"/>
          <p:cNvGrpSpPr/>
          <p:nvPr/>
        </p:nvGrpSpPr>
        <p:grpSpPr>
          <a:xfrm>
            <a:off x="3722751" y="4808601"/>
            <a:ext cx="5432425" cy="793750"/>
            <a:chOff x="3722751" y="4808601"/>
            <a:chExt cx="5432425" cy="793750"/>
          </a:xfrm>
        </p:grpSpPr>
        <p:sp>
          <p:nvSpPr>
            <p:cNvPr id="34" name="object 34"/>
            <p:cNvSpPr/>
            <p:nvPr/>
          </p:nvSpPr>
          <p:spPr>
            <a:xfrm>
              <a:off x="3729101" y="4814951"/>
              <a:ext cx="5419725" cy="781050"/>
            </a:xfrm>
            <a:custGeom>
              <a:avLst/>
              <a:gdLst/>
              <a:ahLst/>
              <a:cxnLst/>
              <a:rect l="l" t="t" r="r" b="b"/>
              <a:pathLst>
                <a:path w="5419725" h="781050">
                  <a:moveTo>
                    <a:pt x="5289423" y="0"/>
                  </a:moveTo>
                  <a:lnTo>
                    <a:pt x="0" y="0"/>
                  </a:lnTo>
                  <a:lnTo>
                    <a:pt x="0" y="780986"/>
                  </a:lnTo>
                  <a:lnTo>
                    <a:pt x="5289423" y="780986"/>
                  </a:lnTo>
                  <a:lnTo>
                    <a:pt x="5340161" y="770763"/>
                  </a:lnTo>
                  <a:lnTo>
                    <a:pt x="5381577" y="742870"/>
                  </a:lnTo>
                  <a:lnTo>
                    <a:pt x="5409491" y="701476"/>
                  </a:lnTo>
                  <a:lnTo>
                    <a:pt x="5419725" y="650748"/>
                  </a:lnTo>
                  <a:lnTo>
                    <a:pt x="5419725" y="130175"/>
                  </a:lnTo>
                  <a:lnTo>
                    <a:pt x="5409491" y="79456"/>
                  </a:lnTo>
                  <a:lnTo>
                    <a:pt x="5381577" y="38084"/>
                  </a:lnTo>
                  <a:lnTo>
                    <a:pt x="5340161" y="10213"/>
                  </a:lnTo>
                  <a:lnTo>
                    <a:pt x="5289423" y="0"/>
                  </a:lnTo>
                  <a:close/>
                </a:path>
              </a:pathLst>
            </a:custGeom>
            <a:solidFill>
              <a:srgbClr val="CEDEDB">
                <a:alpha val="90194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3729101" y="4814951"/>
              <a:ext cx="5419725" cy="781050"/>
            </a:xfrm>
            <a:custGeom>
              <a:avLst/>
              <a:gdLst/>
              <a:ahLst/>
              <a:cxnLst/>
              <a:rect l="l" t="t" r="r" b="b"/>
              <a:pathLst>
                <a:path w="5419725" h="781050">
                  <a:moveTo>
                    <a:pt x="5419725" y="130175"/>
                  </a:moveTo>
                  <a:lnTo>
                    <a:pt x="5419725" y="650748"/>
                  </a:lnTo>
                  <a:lnTo>
                    <a:pt x="5409491" y="701476"/>
                  </a:lnTo>
                  <a:lnTo>
                    <a:pt x="5381577" y="742870"/>
                  </a:lnTo>
                  <a:lnTo>
                    <a:pt x="5340161" y="770763"/>
                  </a:lnTo>
                  <a:lnTo>
                    <a:pt x="5289423" y="780986"/>
                  </a:lnTo>
                  <a:lnTo>
                    <a:pt x="0" y="780986"/>
                  </a:lnTo>
                  <a:lnTo>
                    <a:pt x="0" y="0"/>
                  </a:lnTo>
                  <a:lnTo>
                    <a:pt x="5289423" y="0"/>
                  </a:lnTo>
                  <a:lnTo>
                    <a:pt x="5340161" y="10213"/>
                  </a:lnTo>
                  <a:lnTo>
                    <a:pt x="5381577" y="38084"/>
                  </a:lnTo>
                  <a:lnTo>
                    <a:pt x="5409491" y="79456"/>
                  </a:lnTo>
                  <a:lnTo>
                    <a:pt x="5419725" y="130175"/>
                  </a:lnTo>
                  <a:close/>
                </a:path>
              </a:pathLst>
            </a:custGeom>
            <a:ln w="12700">
              <a:solidFill>
                <a:srgbClr val="CEDED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6" name="object 36"/>
          <p:cNvSpPr txBox="1"/>
          <p:nvPr/>
        </p:nvSpPr>
        <p:spPr>
          <a:xfrm>
            <a:off x="3770629" y="4948237"/>
            <a:ext cx="4593590" cy="48387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0" indent="-114300">
              <a:lnSpc>
                <a:spcPct val="100000"/>
              </a:lnSpc>
              <a:spcBef>
                <a:spcPts val="215"/>
              </a:spcBef>
              <a:buChar char="•"/>
              <a:tabLst>
                <a:tab pos="127000" algn="l"/>
              </a:tabLst>
            </a:pPr>
            <a:r>
              <a:rPr sz="1400" spc="125" dirty="0">
                <a:latin typeface="Arial Narrow"/>
                <a:cs typeface="Arial Narrow"/>
              </a:rPr>
              <a:t>Need</a:t>
            </a:r>
            <a:r>
              <a:rPr sz="1400" spc="25" dirty="0">
                <a:latin typeface="Arial Narrow"/>
                <a:cs typeface="Arial Narrow"/>
              </a:rPr>
              <a:t> </a:t>
            </a:r>
            <a:r>
              <a:rPr sz="1400" spc="75" dirty="0">
                <a:latin typeface="Arial Narrow"/>
                <a:cs typeface="Arial Narrow"/>
              </a:rPr>
              <a:t>affordable,</a:t>
            </a:r>
            <a:r>
              <a:rPr sz="1400" spc="40" dirty="0">
                <a:latin typeface="Arial Narrow"/>
                <a:cs typeface="Arial Narrow"/>
              </a:rPr>
              <a:t> </a:t>
            </a:r>
            <a:r>
              <a:rPr sz="1400" spc="120" dirty="0">
                <a:latin typeface="Arial Narrow"/>
                <a:cs typeface="Arial Narrow"/>
              </a:rPr>
              <a:t>modern</a:t>
            </a:r>
            <a:r>
              <a:rPr sz="1400" spc="55" dirty="0">
                <a:latin typeface="Arial Narrow"/>
                <a:cs typeface="Arial Narrow"/>
              </a:rPr>
              <a:t> </a:t>
            </a:r>
            <a:r>
              <a:rPr sz="1400" spc="75" dirty="0">
                <a:latin typeface="Arial Narrow"/>
                <a:cs typeface="Arial Narrow"/>
              </a:rPr>
              <a:t>activity</a:t>
            </a:r>
            <a:r>
              <a:rPr sz="1400" dirty="0">
                <a:latin typeface="Arial Narrow"/>
                <a:cs typeface="Arial Narrow"/>
              </a:rPr>
              <a:t> </a:t>
            </a:r>
            <a:r>
              <a:rPr sz="1400" spc="90" dirty="0">
                <a:latin typeface="Arial Narrow"/>
                <a:cs typeface="Arial Narrow"/>
              </a:rPr>
              <a:t>programs.</a:t>
            </a:r>
            <a:endParaRPr sz="1400">
              <a:latin typeface="Arial Narrow"/>
              <a:cs typeface="Arial Narrow"/>
            </a:endParaRPr>
          </a:p>
          <a:p>
            <a:pPr marL="127000" indent="-114300">
              <a:lnSpc>
                <a:spcPct val="100000"/>
              </a:lnSpc>
              <a:spcBef>
                <a:spcPts val="125"/>
              </a:spcBef>
              <a:buChar char="•"/>
              <a:tabLst>
                <a:tab pos="127000" algn="l"/>
              </a:tabLst>
            </a:pPr>
            <a:r>
              <a:rPr sz="1400" spc="110" dirty="0">
                <a:latin typeface="Arial Narrow"/>
                <a:cs typeface="Arial Narrow"/>
              </a:rPr>
              <a:t>HappyAge</a:t>
            </a:r>
            <a:r>
              <a:rPr sz="1400" spc="80" dirty="0">
                <a:latin typeface="Arial Narrow"/>
                <a:cs typeface="Arial Narrow"/>
              </a:rPr>
              <a:t> </a:t>
            </a:r>
            <a:r>
              <a:rPr sz="1400" spc="60" dirty="0">
                <a:latin typeface="Arial Narrow"/>
                <a:cs typeface="Arial Narrow"/>
              </a:rPr>
              <a:t>offers</a:t>
            </a:r>
            <a:r>
              <a:rPr sz="1400" spc="80" dirty="0">
                <a:latin typeface="Arial Narrow"/>
                <a:cs typeface="Arial Narrow"/>
              </a:rPr>
              <a:t> </a:t>
            </a:r>
            <a:r>
              <a:rPr sz="1400" spc="90" dirty="0">
                <a:latin typeface="Arial Narrow"/>
                <a:cs typeface="Arial Narrow"/>
              </a:rPr>
              <a:t>ready-</a:t>
            </a:r>
            <a:r>
              <a:rPr sz="1400" spc="95" dirty="0">
                <a:latin typeface="Arial Narrow"/>
                <a:cs typeface="Arial Narrow"/>
              </a:rPr>
              <a:t>to-</a:t>
            </a:r>
            <a:r>
              <a:rPr sz="1400" spc="100" dirty="0">
                <a:latin typeface="Arial Narrow"/>
                <a:cs typeface="Arial Narrow"/>
              </a:rPr>
              <a:t>use</a:t>
            </a:r>
            <a:r>
              <a:rPr sz="1400" spc="-5" dirty="0">
                <a:latin typeface="Arial Narrow"/>
                <a:cs typeface="Arial Narrow"/>
              </a:rPr>
              <a:t> </a:t>
            </a:r>
            <a:r>
              <a:rPr sz="1400" spc="80" dirty="0">
                <a:latin typeface="Arial Narrow"/>
                <a:cs typeface="Arial Narrow"/>
              </a:rPr>
              <a:t>solution</a:t>
            </a:r>
            <a:r>
              <a:rPr sz="1400" spc="65" dirty="0">
                <a:latin typeface="Arial Narrow"/>
                <a:cs typeface="Arial Narrow"/>
              </a:rPr>
              <a:t> </a:t>
            </a:r>
            <a:r>
              <a:rPr sz="1400" spc="85" dirty="0">
                <a:latin typeface="Arial Narrow"/>
                <a:cs typeface="Arial Narrow"/>
              </a:rPr>
              <a:t>with</a:t>
            </a:r>
            <a:r>
              <a:rPr sz="1400" spc="65" dirty="0">
                <a:latin typeface="Arial Narrow"/>
                <a:cs typeface="Arial Narrow"/>
              </a:rPr>
              <a:t> </a:t>
            </a:r>
            <a:r>
              <a:rPr sz="1400" spc="110" dirty="0">
                <a:latin typeface="Arial Narrow"/>
                <a:cs typeface="Arial Narrow"/>
              </a:rPr>
              <a:t>data</a:t>
            </a:r>
            <a:r>
              <a:rPr sz="1400" spc="-5" dirty="0">
                <a:latin typeface="Arial Narrow"/>
                <a:cs typeface="Arial Narrow"/>
              </a:rPr>
              <a:t> </a:t>
            </a:r>
            <a:r>
              <a:rPr sz="1400" spc="90" dirty="0">
                <a:latin typeface="Arial Narrow"/>
                <a:cs typeface="Arial Narrow"/>
              </a:rPr>
              <a:t>feedback.</a:t>
            </a:r>
            <a:endParaRPr sz="1400">
              <a:latin typeface="Arial Narrow"/>
              <a:cs typeface="Arial Narrow"/>
            </a:endParaRPr>
          </a:p>
        </p:txBody>
      </p:sp>
      <p:grpSp>
        <p:nvGrpSpPr>
          <p:cNvPr id="37" name="object 37"/>
          <p:cNvGrpSpPr/>
          <p:nvPr/>
        </p:nvGrpSpPr>
        <p:grpSpPr>
          <a:xfrm>
            <a:off x="674687" y="4713351"/>
            <a:ext cx="3061335" cy="993775"/>
            <a:chOff x="674687" y="4713351"/>
            <a:chExt cx="3061335" cy="993775"/>
          </a:xfrm>
        </p:grpSpPr>
        <p:sp>
          <p:nvSpPr>
            <p:cNvPr id="38" name="object 38"/>
            <p:cNvSpPr/>
            <p:nvPr/>
          </p:nvSpPr>
          <p:spPr>
            <a:xfrm>
              <a:off x="681037" y="4719701"/>
              <a:ext cx="3048635" cy="981075"/>
            </a:xfrm>
            <a:custGeom>
              <a:avLst/>
              <a:gdLst/>
              <a:ahLst/>
              <a:cxnLst/>
              <a:rect l="l" t="t" r="r" b="b"/>
              <a:pathLst>
                <a:path w="3048635" h="981075">
                  <a:moveTo>
                    <a:pt x="2884487" y="0"/>
                  </a:moveTo>
                  <a:lnTo>
                    <a:pt x="163512" y="0"/>
                  </a:lnTo>
                  <a:lnTo>
                    <a:pt x="120047" y="5836"/>
                  </a:lnTo>
                  <a:lnTo>
                    <a:pt x="80988" y="22309"/>
                  </a:lnTo>
                  <a:lnTo>
                    <a:pt x="47894" y="47863"/>
                  </a:lnTo>
                  <a:lnTo>
                    <a:pt x="22326" y="80941"/>
                  </a:lnTo>
                  <a:lnTo>
                    <a:pt x="5841" y="119988"/>
                  </a:lnTo>
                  <a:lnTo>
                    <a:pt x="0" y="163449"/>
                  </a:lnTo>
                  <a:lnTo>
                    <a:pt x="0" y="817499"/>
                  </a:lnTo>
                  <a:lnTo>
                    <a:pt x="5841" y="860968"/>
                  </a:lnTo>
                  <a:lnTo>
                    <a:pt x="22326" y="900028"/>
                  </a:lnTo>
                  <a:lnTo>
                    <a:pt x="47894" y="933121"/>
                  </a:lnTo>
                  <a:lnTo>
                    <a:pt x="80988" y="958688"/>
                  </a:lnTo>
                  <a:lnTo>
                    <a:pt x="120047" y="975170"/>
                  </a:lnTo>
                  <a:lnTo>
                    <a:pt x="163512" y="981011"/>
                  </a:lnTo>
                  <a:lnTo>
                    <a:pt x="2884487" y="981011"/>
                  </a:lnTo>
                  <a:lnTo>
                    <a:pt x="2927957" y="975170"/>
                  </a:lnTo>
                  <a:lnTo>
                    <a:pt x="2967028" y="958688"/>
                  </a:lnTo>
                  <a:lnTo>
                    <a:pt x="3000136" y="933121"/>
                  </a:lnTo>
                  <a:lnTo>
                    <a:pt x="3025720" y="900028"/>
                  </a:lnTo>
                  <a:lnTo>
                    <a:pt x="3042217" y="860968"/>
                  </a:lnTo>
                  <a:lnTo>
                    <a:pt x="3048063" y="817499"/>
                  </a:lnTo>
                  <a:lnTo>
                    <a:pt x="3048063" y="163449"/>
                  </a:lnTo>
                  <a:lnTo>
                    <a:pt x="3042217" y="119988"/>
                  </a:lnTo>
                  <a:lnTo>
                    <a:pt x="3025720" y="80941"/>
                  </a:lnTo>
                  <a:lnTo>
                    <a:pt x="3000136" y="47863"/>
                  </a:lnTo>
                  <a:lnTo>
                    <a:pt x="2967028" y="22309"/>
                  </a:lnTo>
                  <a:lnTo>
                    <a:pt x="2927957" y="5836"/>
                  </a:lnTo>
                  <a:lnTo>
                    <a:pt x="2884487" y="0"/>
                  </a:lnTo>
                  <a:close/>
                </a:path>
              </a:pathLst>
            </a:custGeom>
            <a:solidFill>
              <a:srgbClr val="3B9A8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681037" y="4719701"/>
              <a:ext cx="3048635" cy="981075"/>
            </a:xfrm>
            <a:custGeom>
              <a:avLst/>
              <a:gdLst/>
              <a:ahLst/>
              <a:cxnLst/>
              <a:rect l="l" t="t" r="r" b="b"/>
              <a:pathLst>
                <a:path w="3048635" h="981075">
                  <a:moveTo>
                    <a:pt x="0" y="163449"/>
                  </a:moveTo>
                  <a:lnTo>
                    <a:pt x="5841" y="119988"/>
                  </a:lnTo>
                  <a:lnTo>
                    <a:pt x="22326" y="80941"/>
                  </a:lnTo>
                  <a:lnTo>
                    <a:pt x="47894" y="47863"/>
                  </a:lnTo>
                  <a:lnTo>
                    <a:pt x="80988" y="22309"/>
                  </a:lnTo>
                  <a:lnTo>
                    <a:pt x="120047" y="5836"/>
                  </a:lnTo>
                  <a:lnTo>
                    <a:pt x="163512" y="0"/>
                  </a:lnTo>
                  <a:lnTo>
                    <a:pt x="2884487" y="0"/>
                  </a:lnTo>
                  <a:lnTo>
                    <a:pt x="2927957" y="5836"/>
                  </a:lnTo>
                  <a:lnTo>
                    <a:pt x="2967028" y="22309"/>
                  </a:lnTo>
                  <a:lnTo>
                    <a:pt x="3000136" y="47863"/>
                  </a:lnTo>
                  <a:lnTo>
                    <a:pt x="3025720" y="80941"/>
                  </a:lnTo>
                  <a:lnTo>
                    <a:pt x="3042217" y="119988"/>
                  </a:lnTo>
                  <a:lnTo>
                    <a:pt x="3048063" y="163449"/>
                  </a:lnTo>
                  <a:lnTo>
                    <a:pt x="3048063" y="817499"/>
                  </a:lnTo>
                  <a:lnTo>
                    <a:pt x="3042217" y="860968"/>
                  </a:lnTo>
                  <a:lnTo>
                    <a:pt x="3025720" y="900028"/>
                  </a:lnTo>
                  <a:lnTo>
                    <a:pt x="3000136" y="933121"/>
                  </a:lnTo>
                  <a:lnTo>
                    <a:pt x="2967028" y="958688"/>
                  </a:lnTo>
                  <a:lnTo>
                    <a:pt x="2927957" y="975170"/>
                  </a:lnTo>
                  <a:lnTo>
                    <a:pt x="2884487" y="981011"/>
                  </a:lnTo>
                  <a:lnTo>
                    <a:pt x="163512" y="981011"/>
                  </a:lnTo>
                  <a:lnTo>
                    <a:pt x="120047" y="975170"/>
                  </a:lnTo>
                  <a:lnTo>
                    <a:pt x="80988" y="958688"/>
                  </a:lnTo>
                  <a:lnTo>
                    <a:pt x="47894" y="933121"/>
                  </a:lnTo>
                  <a:lnTo>
                    <a:pt x="22326" y="900028"/>
                  </a:lnTo>
                  <a:lnTo>
                    <a:pt x="5841" y="860968"/>
                  </a:lnTo>
                  <a:lnTo>
                    <a:pt x="0" y="817499"/>
                  </a:lnTo>
                  <a:lnTo>
                    <a:pt x="0" y="163449"/>
                  </a:lnTo>
                  <a:close/>
                </a:path>
              </a:pathLst>
            </a:custGeom>
            <a:ln w="12699">
              <a:solidFill>
                <a:srgbClr val="F4F1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0" name="object 40"/>
          <p:cNvSpPr txBox="1"/>
          <p:nvPr/>
        </p:nvSpPr>
        <p:spPr>
          <a:xfrm>
            <a:off x="1107122" y="4777041"/>
            <a:ext cx="2196465" cy="809625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567055" marR="5080" indent="-554990">
              <a:lnSpc>
                <a:spcPts val="2930"/>
              </a:lnSpc>
              <a:spcBef>
                <a:spcPts val="455"/>
              </a:spcBef>
            </a:pPr>
            <a:r>
              <a:rPr sz="2700" spc="200" dirty="0">
                <a:solidFill>
                  <a:srgbClr val="F4F1EB"/>
                </a:solidFill>
                <a:latin typeface="Arial Narrow"/>
                <a:cs typeface="Arial Narrow"/>
              </a:rPr>
              <a:t>Care</a:t>
            </a:r>
            <a:r>
              <a:rPr sz="2700" spc="135" dirty="0">
                <a:solidFill>
                  <a:srgbClr val="F4F1EB"/>
                </a:solidFill>
                <a:latin typeface="Arial Narrow"/>
                <a:cs typeface="Arial Narrow"/>
              </a:rPr>
              <a:t> </a:t>
            </a:r>
            <a:r>
              <a:rPr sz="2700" spc="220" dirty="0">
                <a:solidFill>
                  <a:srgbClr val="F4F1EB"/>
                </a:solidFill>
                <a:latin typeface="Arial Narrow"/>
                <a:cs typeface="Arial Narrow"/>
              </a:rPr>
              <a:t>Homes</a:t>
            </a:r>
            <a:r>
              <a:rPr sz="2700" spc="130" dirty="0">
                <a:solidFill>
                  <a:srgbClr val="F4F1EB"/>
                </a:solidFill>
                <a:latin typeface="Arial Narrow"/>
                <a:cs typeface="Arial Narrow"/>
              </a:rPr>
              <a:t> </a:t>
            </a:r>
            <a:r>
              <a:rPr sz="2700" spc="270" dirty="0">
                <a:solidFill>
                  <a:srgbClr val="F4F1EB"/>
                </a:solidFill>
                <a:latin typeface="Arial Narrow"/>
                <a:cs typeface="Arial Narrow"/>
              </a:rPr>
              <a:t>&amp; </a:t>
            </a:r>
            <a:r>
              <a:rPr sz="2700" spc="130" dirty="0">
                <a:solidFill>
                  <a:srgbClr val="F4F1EB"/>
                </a:solidFill>
                <a:latin typeface="Arial Narrow"/>
                <a:cs typeface="Arial Narrow"/>
              </a:rPr>
              <a:t>Clinics:</a:t>
            </a:r>
            <a:endParaRPr sz="2700">
              <a:latin typeface="Arial Narrow"/>
              <a:cs typeface="Arial Narrow"/>
            </a:endParaRPr>
          </a:p>
        </p:txBody>
      </p:sp>
      <p:sp>
        <p:nvSpPr>
          <p:cNvPr id="41" name="object 4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0975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50" dirty="0"/>
              <a:t>5</a:t>
            </a:fld>
            <a:endParaRPr spc="-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57E132-404B-5E32-FB2D-3D154793B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351D4F69-BC5A-4693-DAB6-DCD050AC2EA4}"/>
              </a:ext>
            </a:extLst>
          </p:cNvPr>
          <p:cNvSpPr/>
          <p:nvPr/>
        </p:nvSpPr>
        <p:spPr>
          <a:xfrm>
            <a:off x="10041001" y="4940930"/>
            <a:ext cx="2151380" cy="1917064"/>
          </a:xfrm>
          <a:custGeom>
            <a:avLst/>
            <a:gdLst/>
            <a:ahLst/>
            <a:cxnLst/>
            <a:rect l="l" t="t" r="r" b="b"/>
            <a:pathLst>
              <a:path w="2151379" h="1917065">
                <a:moveTo>
                  <a:pt x="2150998" y="0"/>
                </a:moveTo>
                <a:lnTo>
                  <a:pt x="2139185" y="81114"/>
                </a:lnTo>
                <a:lnTo>
                  <a:pt x="2130838" y="128310"/>
                </a:lnTo>
                <a:lnTo>
                  <a:pt x="2121511" y="175152"/>
                </a:lnTo>
                <a:lnTo>
                  <a:pt x="2111217" y="221630"/>
                </a:lnTo>
                <a:lnTo>
                  <a:pt x="2099965" y="267732"/>
                </a:lnTo>
                <a:lnTo>
                  <a:pt x="2087768" y="313446"/>
                </a:lnTo>
                <a:lnTo>
                  <a:pt x="2074636" y="358761"/>
                </a:lnTo>
                <a:lnTo>
                  <a:pt x="2060581" y="403666"/>
                </a:lnTo>
                <a:lnTo>
                  <a:pt x="2045613" y="448149"/>
                </a:lnTo>
                <a:lnTo>
                  <a:pt x="2029745" y="492199"/>
                </a:lnTo>
                <a:lnTo>
                  <a:pt x="2012987" y="535805"/>
                </a:lnTo>
                <a:lnTo>
                  <a:pt x="1995350" y="578955"/>
                </a:lnTo>
                <a:lnTo>
                  <a:pt x="1976846" y="621638"/>
                </a:lnTo>
                <a:lnTo>
                  <a:pt x="1957485" y="663842"/>
                </a:lnTo>
                <a:lnTo>
                  <a:pt x="1937280" y="705556"/>
                </a:lnTo>
                <a:lnTo>
                  <a:pt x="1916241" y="746769"/>
                </a:lnTo>
                <a:lnTo>
                  <a:pt x="1894379" y="787469"/>
                </a:lnTo>
                <a:lnTo>
                  <a:pt x="1871706" y="827645"/>
                </a:lnTo>
                <a:lnTo>
                  <a:pt x="1848233" y="867285"/>
                </a:lnTo>
                <a:lnTo>
                  <a:pt x="1823971" y="906378"/>
                </a:lnTo>
                <a:lnTo>
                  <a:pt x="1798931" y="944913"/>
                </a:lnTo>
                <a:lnTo>
                  <a:pt x="1773124" y="982879"/>
                </a:lnTo>
                <a:lnTo>
                  <a:pt x="1746562" y="1020263"/>
                </a:lnTo>
                <a:lnTo>
                  <a:pt x="1719256" y="1057055"/>
                </a:lnTo>
                <a:lnTo>
                  <a:pt x="1691217" y="1093243"/>
                </a:lnTo>
                <a:lnTo>
                  <a:pt x="1662456" y="1128816"/>
                </a:lnTo>
                <a:lnTo>
                  <a:pt x="1632985" y="1163762"/>
                </a:lnTo>
                <a:lnTo>
                  <a:pt x="1602814" y="1198070"/>
                </a:lnTo>
                <a:lnTo>
                  <a:pt x="1571955" y="1231729"/>
                </a:lnTo>
                <a:lnTo>
                  <a:pt x="1540418" y="1264727"/>
                </a:lnTo>
                <a:lnTo>
                  <a:pt x="1508217" y="1297053"/>
                </a:lnTo>
                <a:lnTo>
                  <a:pt x="1475360" y="1328695"/>
                </a:lnTo>
                <a:lnTo>
                  <a:pt x="1441860" y="1359643"/>
                </a:lnTo>
                <a:lnTo>
                  <a:pt x="1407728" y="1389884"/>
                </a:lnTo>
                <a:lnTo>
                  <a:pt x="1372975" y="1419407"/>
                </a:lnTo>
                <a:lnTo>
                  <a:pt x="1337612" y="1448201"/>
                </a:lnTo>
                <a:lnTo>
                  <a:pt x="1301650" y="1476255"/>
                </a:lnTo>
                <a:lnTo>
                  <a:pt x="1265101" y="1503557"/>
                </a:lnTo>
                <a:lnTo>
                  <a:pt x="1227976" y="1530095"/>
                </a:lnTo>
                <a:lnTo>
                  <a:pt x="1190286" y="1555859"/>
                </a:lnTo>
                <a:lnTo>
                  <a:pt x="1152042" y="1580837"/>
                </a:lnTo>
                <a:lnTo>
                  <a:pt x="1113256" y="1605018"/>
                </a:lnTo>
                <a:lnTo>
                  <a:pt x="1073938" y="1628390"/>
                </a:lnTo>
                <a:lnTo>
                  <a:pt x="1034099" y="1650941"/>
                </a:lnTo>
                <a:lnTo>
                  <a:pt x="993752" y="1672661"/>
                </a:lnTo>
                <a:lnTo>
                  <a:pt x="952907" y="1693538"/>
                </a:lnTo>
                <a:lnTo>
                  <a:pt x="911575" y="1713561"/>
                </a:lnTo>
                <a:lnTo>
                  <a:pt x="869768" y="1732718"/>
                </a:lnTo>
                <a:lnTo>
                  <a:pt x="827497" y="1750998"/>
                </a:lnTo>
                <a:lnTo>
                  <a:pt x="784773" y="1768389"/>
                </a:lnTo>
                <a:lnTo>
                  <a:pt x="741607" y="1784881"/>
                </a:lnTo>
                <a:lnTo>
                  <a:pt x="698010" y="1800461"/>
                </a:lnTo>
                <a:lnTo>
                  <a:pt x="653994" y="1815119"/>
                </a:lnTo>
                <a:lnTo>
                  <a:pt x="609569" y="1828842"/>
                </a:lnTo>
                <a:lnTo>
                  <a:pt x="564748" y="1841620"/>
                </a:lnTo>
                <a:lnTo>
                  <a:pt x="519541" y="1853441"/>
                </a:lnTo>
                <a:lnTo>
                  <a:pt x="473959" y="1864295"/>
                </a:lnTo>
                <a:lnTo>
                  <a:pt x="428014" y="1874168"/>
                </a:lnTo>
                <a:lnTo>
                  <a:pt x="381716" y="1883051"/>
                </a:lnTo>
                <a:lnTo>
                  <a:pt x="335078" y="1890931"/>
                </a:lnTo>
                <a:lnTo>
                  <a:pt x="288109" y="1897797"/>
                </a:lnTo>
                <a:lnTo>
                  <a:pt x="240822" y="1903638"/>
                </a:lnTo>
                <a:lnTo>
                  <a:pt x="193228" y="1908443"/>
                </a:lnTo>
                <a:lnTo>
                  <a:pt x="145337" y="1912200"/>
                </a:lnTo>
                <a:lnTo>
                  <a:pt x="97161" y="1914898"/>
                </a:lnTo>
                <a:lnTo>
                  <a:pt x="48712" y="1916524"/>
                </a:lnTo>
                <a:lnTo>
                  <a:pt x="0" y="1917069"/>
                </a:lnTo>
                <a:lnTo>
                  <a:pt x="2150998" y="1917069"/>
                </a:lnTo>
                <a:lnTo>
                  <a:pt x="2150998" y="0"/>
                </a:lnTo>
                <a:close/>
              </a:path>
            </a:pathLst>
          </a:custGeom>
          <a:solidFill>
            <a:srgbClr val="17818B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596B46D-96E7-C155-3782-C8F1EB21D6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43200" y="743708"/>
            <a:ext cx="7048500" cy="441851"/>
          </a:xfrm>
          <a:prstGeom prst="rect">
            <a:avLst/>
          </a:prstGeom>
        </p:spPr>
        <p:txBody>
          <a:bodyPr vert="horz" wrap="square" lIns="0" tIns="48894" rIns="0" bIns="0" rtlCol="0">
            <a:spAutoFit/>
          </a:bodyPr>
          <a:lstStyle/>
          <a:p>
            <a:pPr marL="12065" marR="5080" indent="-1905" algn="ctr">
              <a:lnSpc>
                <a:spcPct val="92200"/>
              </a:lnSpc>
              <a:spcBef>
                <a:spcPts val="384"/>
              </a:spcBef>
            </a:pPr>
            <a:r>
              <a:rPr sz="2750" spc="-10" dirty="0">
                <a:solidFill>
                  <a:srgbClr val="17818B"/>
                </a:solidFill>
                <a:latin typeface="Elephant"/>
                <a:cs typeface="Elephant"/>
              </a:rPr>
              <a:t>Competitive </a:t>
            </a:r>
            <a:r>
              <a:rPr sz="2750" dirty="0">
                <a:solidFill>
                  <a:srgbClr val="17818B"/>
                </a:solidFill>
                <a:latin typeface="Elephant"/>
                <a:cs typeface="Elephant"/>
              </a:rPr>
              <a:t>Situation</a:t>
            </a:r>
            <a:endParaRPr sz="2750" dirty="0">
              <a:latin typeface="Elephant"/>
              <a:cs typeface="Elephant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2D6836D5-7F87-03EE-1658-F4DE1D6F77D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0975">
              <a:lnSpc>
                <a:spcPct val="100000"/>
              </a:lnSpc>
              <a:spcBef>
                <a:spcPts val="95"/>
              </a:spcBef>
            </a:pPr>
            <a:fld id="{81D60167-4931-47E6-BA6A-407CBD079E47}" type="slidenum">
              <a:rPr spc="-50" dirty="0"/>
              <a:t>6</a:t>
            </a:fld>
            <a:endParaRPr spc="-50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85BBA5E9-B9EA-7F18-CDC0-90C0784C48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3784688"/>
              </p:ext>
            </p:extLst>
          </p:nvPr>
        </p:nvGraphicFramePr>
        <p:xfrm>
          <a:off x="876300" y="1994626"/>
          <a:ext cx="10439400" cy="36417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27604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44">
            <a:extLst>
              <a:ext uri="{FF2B5EF4-FFF2-40B4-BE49-F238E27FC236}">
                <a16:creationId xmlns:a16="http://schemas.microsoft.com/office/drawing/2014/main" id="{C1422C90-427C-4AD4-97AD-6B9853B23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70401" y="2922308"/>
            <a:ext cx="6504391" cy="682498"/>
          </a:xfrm>
        </p:spPr>
        <p:txBody>
          <a:bodyPr rtlCol="0"/>
          <a:lstStyle/>
          <a:p>
            <a:pPr rtl="0"/>
            <a:r>
              <a:rPr lang="en-GB" dirty="0"/>
              <a:t>Key Differentiators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7B521B55-CA93-422E-A413-4F38F20BA18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72753" y="1139435"/>
            <a:ext cx="2937452" cy="426393"/>
          </a:xfrm>
        </p:spPr>
        <p:txBody>
          <a:bodyPr rtlCol="0" anchor="t"/>
          <a:lstStyle/>
          <a:p>
            <a:pPr rtl="0"/>
            <a:r>
              <a:rPr lang="en-GB" dirty="0"/>
              <a:t>Differentiator 1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721A5EF9-E3DB-4CA4-93F3-39B1B8D5E2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72753" y="3215803"/>
            <a:ext cx="2937452" cy="426393"/>
          </a:xfrm>
        </p:spPr>
        <p:txBody>
          <a:bodyPr rtlCol="0" anchor="t"/>
          <a:lstStyle/>
          <a:p>
            <a:r>
              <a:rPr lang="en-GB" dirty="0"/>
              <a:t>Differentiator 2</a:t>
            </a:r>
          </a:p>
          <a:p>
            <a:pPr rtl="0"/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C076F9C5-3B11-41F8-AE36-0DAED232278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671747" y="3711198"/>
            <a:ext cx="2937452" cy="1106662"/>
          </a:xfrm>
        </p:spPr>
        <p:txBody>
          <a:bodyPr rtlCol="0">
            <a:normAutofit/>
          </a:bodyPr>
          <a:lstStyle/>
          <a:p>
            <a:r>
              <a:rPr lang="en-GB" sz="1800" spc="145" dirty="0">
                <a:latin typeface="Arial Narrow"/>
                <a:cs typeface="Arial Narrow"/>
              </a:rPr>
              <a:t>Focused</a:t>
            </a:r>
            <a:r>
              <a:rPr lang="en-GB" sz="1800" spc="15" dirty="0">
                <a:latin typeface="Arial Narrow"/>
                <a:cs typeface="Arial Narrow"/>
              </a:rPr>
              <a:t> </a:t>
            </a:r>
            <a:r>
              <a:rPr lang="en-GB" sz="1800" spc="195" dirty="0">
                <a:latin typeface="Arial Narrow"/>
                <a:cs typeface="Arial Narrow"/>
              </a:rPr>
              <a:t>on</a:t>
            </a:r>
            <a:r>
              <a:rPr lang="en-GB" sz="1800" spc="50" dirty="0">
                <a:latin typeface="Arial Narrow"/>
                <a:cs typeface="Arial Narrow"/>
              </a:rPr>
              <a:t> </a:t>
            </a:r>
            <a:r>
              <a:rPr lang="en-GB" sz="1800" spc="140" dirty="0">
                <a:latin typeface="Arial Narrow"/>
                <a:cs typeface="Arial Narrow"/>
              </a:rPr>
              <a:t>the</a:t>
            </a:r>
            <a:r>
              <a:rPr lang="en-GB" sz="1800" spc="70" dirty="0">
                <a:latin typeface="Arial Narrow"/>
                <a:cs typeface="Arial Narrow"/>
              </a:rPr>
              <a:t> </a:t>
            </a:r>
            <a:r>
              <a:rPr lang="en-GB" sz="1800" dirty="0">
                <a:latin typeface="Arial Narrow"/>
                <a:cs typeface="Arial Narrow"/>
              </a:rPr>
              <a:t>elderly</a:t>
            </a:r>
            <a:r>
              <a:rPr lang="en-GB" sz="1800" spc="114" dirty="0">
                <a:latin typeface="Arial Narrow"/>
                <a:cs typeface="Arial Narrow"/>
              </a:rPr>
              <a:t> </a:t>
            </a:r>
            <a:r>
              <a:rPr lang="en-GB" sz="1800" spc="125" dirty="0">
                <a:latin typeface="Arial Narrow"/>
                <a:cs typeface="Arial Narrow"/>
              </a:rPr>
              <a:t>niche,</a:t>
            </a:r>
            <a:r>
              <a:rPr lang="en-GB" sz="1800" spc="140" dirty="0">
                <a:latin typeface="Arial Narrow"/>
                <a:cs typeface="Arial Narrow"/>
              </a:rPr>
              <a:t> </a:t>
            </a:r>
            <a:r>
              <a:rPr lang="en-GB" sz="1800" spc="125" dirty="0">
                <a:latin typeface="Arial Narrow"/>
                <a:cs typeface="Arial Narrow"/>
              </a:rPr>
              <a:t>not</a:t>
            </a:r>
            <a:r>
              <a:rPr lang="en-GB" sz="1800" spc="114" dirty="0">
                <a:latin typeface="Arial Narrow"/>
                <a:cs typeface="Arial Narrow"/>
              </a:rPr>
              <a:t> </a:t>
            </a:r>
            <a:r>
              <a:rPr lang="en-GB" sz="1800" spc="130" dirty="0">
                <a:latin typeface="Arial Narrow"/>
                <a:cs typeface="Arial Narrow"/>
              </a:rPr>
              <a:t>general</a:t>
            </a:r>
            <a:r>
              <a:rPr lang="en-GB" sz="1800" spc="80" dirty="0">
                <a:latin typeface="Arial Narrow"/>
                <a:cs typeface="Arial Narrow"/>
              </a:rPr>
              <a:t> </a:t>
            </a:r>
            <a:r>
              <a:rPr lang="en-GB" sz="1800" spc="95" dirty="0">
                <a:latin typeface="Arial Narrow"/>
                <a:cs typeface="Arial Narrow"/>
              </a:rPr>
              <a:t>fitness.</a:t>
            </a:r>
            <a:endParaRPr lang="en-GB" sz="1800" dirty="0">
              <a:latin typeface="Arial Narrow"/>
              <a:cs typeface="Arial Narrow"/>
            </a:endParaRPr>
          </a:p>
          <a:p>
            <a:pPr rtl="0"/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0FD375-4201-4035-9B0E-0E78EA549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FA8E79-2231-42DD-834F-F399CC7D1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en-GB" smtClean="0"/>
              <a:pPr rtl="0"/>
              <a:t>7</a:t>
            </a:fld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44F2C8-EC9F-D35C-EBC2-E3BDBCEFE41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8525" y="1522492"/>
            <a:ext cx="3165908" cy="1497366"/>
          </a:xfrm>
        </p:spPr>
        <p:txBody>
          <a:bodyPr/>
          <a:lstStyle/>
          <a:p>
            <a:pPr marL="428625">
              <a:lnSpc>
                <a:spcPts val="2425"/>
              </a:lnSpc>
              <a:spcBef>
                <a:spcPts val="105"/>
              </a:spcBef>
            </a:pPr>
            <a:r>
              <a:rPr lang="en-GB" sz="1800" spc="145" dirty="0">
                <a:latin typeface="Arial Narrow"/>
                <a:cs typeface="Arial Narrow"/>
              </a:rPr>
              <a:t>Only solution combining hardware + interactive content +health feedback + social fun.</a:t>
            </a:r>
            <a:endParaRPr lang="en-DE" sz="1800" spc="145" dirty="0">
              <a:latin typeface="Arial Narrow"/>
              <a:cs typeface="Arial Narrow"/>
            </a:endParaRPr>
          </a:p>
        </p:txBody>
      </p:sp>
      <p:pic>
        <p:nvPicPr>
          <p:cNvPr id="11" name="object 7">
            <a:extLst>
              <a:ext uri="{FF2B5EF4-FFF2-40B4-BE49-F238E27FC236}">
                <a16:creationId xmlns:a16="http://schemas.microsoft.com/office/drawing/2014/main" id="{E85BD251-DF21-91F0-7E2F-82BC1DB3A6C5}"/>
              </a:ext>
            </a:extLst>
          </p:cNvPr>
          <p:cNvPicPr>
            <a:picLocks noGrp="1"/>
          </p:cNvPicPr>
          <p:nvPr>
            <p:ph type="pic" sz="quarter" idx="13"/>
          </p:nvPr>
        </p:nvPicPr>
        <p:blipFill>
          <a:blip r:embed="rId3" cstate="print"/>
          <a:srcRect l="19189" r="19189"/>
          <a:stretch>
            <a:fillRect/>
          </a:stretch>
        </p:blipFill>
        <p:spPr>
          <a:xfrm flipH="1">
            <a:off x="2321168" y="1140870"/>
            <a:ext cx="5580589" cy="405010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2400646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44">
            <a:extLst>
              <a:ext uri="{FF2B5EF4-FFF2-40B4-BE49-F238E27FC236}">
                <a16:creationId xmlns:a16="http://schemas.microsoft.com/office/drawing/2014/main" id="{56DDD3FB-981D-46B3-9DF6-1D5D6429B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Business model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D400E89-A3FC-4A30-90D4-896304E917C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34200" y="1632228"/>
            <a:ext cx="4419600" cy="550870"/>
          </a:xfrm>
        </p:spPr>
        <p:txBody>
          <a:bodyPr rtlCol="0"/>
          <a:lstStyle/>
          <a:p>
            <a:pPr rtl="0"/>
            <a:r>
              <a:rPr lang="en-GB" dirty="0"/>
              <a:t>Subscription Based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321A7BC-BAD6-4CBA-9AD5-2AD73F8A42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34200" y="2183098"/>
            <a:ext cx="4419600" cy="642075"/>
          </a:xfrm>
        </p:spPr>
        <p:txBody>
          <a:bodyPr rtlCol="0"/>
          <a:lstStyle/>
          <a:p>
            <a:pPr rtl="0"/>
            <a:r>
              <a:rPr lang="en-GB" dirty="0"/>
              <a:t>Digitalisation of Intervention reduce Manual Burden and Enhances the Knowledge Transfer for longer Periods and Larger Audience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11776CC-28DB-4411-A56D-DE696A68354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34200" y="3181924"/>
            <a:ext cx="4419600" cy="550870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Rental Based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13A8B1A-034D-495C-BF80-E42F8306CF2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34200" y="3732794"/>
            <a:ext cx="4419600" cy="642075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Renting the Hardware is Primary Option to Reduce Waste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DA6ADCE-FA69-48D8-9057-62E7F0213EB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934200" y="4466657"/>
            <a:ext cx="4419600" cy="550870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Business to Business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F182DD3-EA3E-4EF6-BDC1-42B8FA257A7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934200" y="5109315"/>
            <a:ext cx="4419600" cy="840645"/>
          </a:xfrm>
        </p:spPr>
        <p:txBody>
          <a:bodyPr rtlCol="0">
            <a:normAutofit fontScale="92500"/>
          </a:bodyPr>
          <a:lstStyle/>
          <a:p>
            <a:pPr rtl="0"/>
            <a:r>
              <a:rPr lang="en-GB" dirty="0"/>
              <a:t>Selling Rollators to Care Homes in Package of Five Subscriptions to One Rollator to accommodate More Users and helping Longevity of Elderly life</a:t>
            </a:r>
          </a:p>
        </p:txBody>
      </p:sp>
      <p:sp>
        <p:nvSpPr>
          <p:cNvPr id="20" name="Date Placeholder 19">
            <a:extLst>
              <a:ext uri="{FF2B5EF4-FFF2-40B4-BE49-F238E27FC236}">
                <a16:creationId xmlns:a16="http://schemas.microsoft.com/office/drawing/2014/main" id="{809A94BE-80ED-4291-814B-FD0FF1BD18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en-GB"/>
              <a:t>8/03/20XX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94EE481C-D029-498C-ADD0-63AB510C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/>
              <a:t>PITCH DECK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D83D237B-5C8E-4573-85F9-91EC63F3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en-GB" smtClean="0"/>
              <a:pPr rtl="0"/>
              <a:t>8</a:t>
            </a:fld>
            <a:endParaRPr lang="en-GB"/>
          </a:p>
        </p:txBody>
      </p:sp>
      <p:pic>
        <p:nvPicPr>
          <p:cNvPr id="4" name="object 18">
            <a:extLst>
              <a:ext uri="{FF2B5EF4-FFF2-40B4-BE49-F238E27FC236}">
                <a16:creationId xmlns:a16="http://schemas.microsoft.com/office/drawing/2014/main" id="{612A20FE-7D77-692A-B500-179CFACCF0D4}"/>
              </a:ext>
            </a:extLst>
          </p:cNvPr>
          <p:cNvPicPr>
            <a:picLocks noGrp="1"/>
          </p:cNvPicPr>
          <p:nvPr>
            <p:ph type="pic" sz="quarter" idx="13"/>
          </p:nvPr>
        </p:nvPicPr>
        <p:blipFill>
          <a:blip r:embed="rId3" cstate="print"/>
          <a:srcRect l="11477" r="11477"/>
          <a:stretch>
            <a:fillRect/>
          </a:stretch>
        </p:blipFill>
        <p:spPr>
          <a:xfrm flipH="1">
            <a:off x="436099" y="1310999"/>
            <a:ext cx="5500467" cy="5080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13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50">
            <a:extLst>
              <a:ext uri="{FF2B5EF4-FFF2-40B4-BE49-F238E27FC236}">
                <a16:creationId xmlns:a16="http://schemas.microsoft.com/office/drawing/2014/main" id="{0BE62F74-B2F0-412C-A83C-5F33BEAA5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Growth Strategy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E4795E8-7B98-40B7-8AE8-1636812445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181350" y="1221488"/>
            <a:ext cx="5829300" cy="537864"/>
          </a:xfrm>
        </p:spPr>
        <p:txBody>
          <a:bodyPr rtlCol="0"/>
          <a:lstStyle/>
          <a:p>
            <a:pPr rtl="0"/>
            <a:r>
              <a:rPr lang="en-GB"/>
              <a:t>How we’ll scale in the future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17DF7675-E811-436D-967F-8C216AEF5A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63928" y="2683198"/>
            <a:ext cx="2667000" cy="609180"/>
          </a:xfrm>
        </p:spPr>
        <p:txBody>
          <a:bodyPr rtlCol="0"/>
          <a:lstStyle/>
          <a:p>
            <a:r>
              <a:rPr lang="en-GB" b="1" dirty="0"/>
              <a:t>DEC 2026 — Pilot &amp; Validation</a:t>
            </a:r>
            <a:endParaRPr lang="en-GB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2A7F1528-A025-4CA1-B47F-F9187BBB52F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750644" y="2683198"/>
            <a:ext cx="2667000" cy="609180"/>
          </a:xfrm>
        </p:spPr>
        <p:txBody>
          <a:bodyPr rtlCol="0"/>
          <a:lstStyle/>
          <a:p>
            <a:r>
              <a:rPr lang="en-GB" b="1" dirty="0"/>
              <a:t>2028 — Regional Growth</a:t>
            </a:r>
            <a:endParaRPr lang="en-GB" dirty="0"/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E9C39922-AEEB-4884-A6CD-92E928116C0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50644" y="3778623"/>
            <a:ext cx="2667000" cy="1558104"/>
          </a:xfrm>
        </p:spPr>
        <p:txBody>
          <a:bodyPr rtlCol="0"/>
          <a:lstStyle/>
          <a:p>
            <a:br>
              <a:rPr lang="en-GB" dirty="0"/>
            </a:br>
            <a:r>
              <a:rPr lang="en-GB" dirty="0"/>
              <a:t>Expand across Saxony-Anhalt and Berlin with care-home partnerships and therapist dashboards.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7C8C3076-E6F5-4637-8C6A-24BE6EF469E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51543" y="2683198"/>
            <a:ext cx="2667000" cy="609180"/>
          </a:xfrm>
        </p:spPr>
        <p:txBody>
          <a:bodyPr rtlCol="0"/>
          <a:lstStyle/>
          <a:p>
            <a:r>
              <a:rPr lang="en-GB" b="1" dirty="0"/>
              <a:t>OCT 2030 — National Expansion</a:t>
            </a:r>
            <a:endParaRPr lang="en-GB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73CF272F-B943-4B2B-9D88-823E9DA59F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551543" y="3778623"/>
            <a:ext cx="2667000" cy="1558104"/>
          </a:xfrm>
        </p:spPr>
        <p:txBody>
          <a:bodyPr rtlCol="0"/>
          <a:lstStyle/>
          <a:p>
            <a:br>
              <a:rPr lang="en-GB" dirty="0"/>
            </a:br>
            <a:r>
              <a:rPr lang="en-GB" dirty="0"/>
              <a:t>Integrate medical feedback, strengthen outcomes, and scale nationally through healthcare providers and insurers.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DD2A5C-ABEC-4078-8322-0D4D01250F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 rtlCol="0"/>
          <a:lstStyle/>
          <a:p>
            <a:pPr rtl="0"/>
            <a:r>
              <a:rPr lang="en-GB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4A8203-5E18-4F90-BB96-E21552557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 rtlCol="0"/>
          <a:lstStyle/>
          <a:p>
            <a:pPr rtl="0"/>
            <a:r>
              <a:rPr lang="en-GB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C69AA-05D5-4E36-B904-EB3BFF864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 rtlCol="0"/>
          <a:lstStyle/>
          <a:p>
            <a:pPr rtl="0"/>
            <a:fld id="{BF860B6F-2FE3-4DE6-9496-980E987E7466}" type="slidenum">
              <a:rPr lang="en-GB" smtClean="0"/>
              <a:pPr rtl="0"/>
              <a:t>9</a:t>
            </a:fld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29C850-6B3E-F26F-4777-F13640C894A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br>
              <a:rPr lang="en-GB" dirty="0"/>
            </a:br>
            <a:r>
              <a:rPr lang="en-GB" dirty="0"/>
              <a:t>Launch in regional care homes and rehab </a:t>
            </a:r>
            <a:r>
              <a:rPr lang="en-GB" dirty="0" err="1"/>
              <a:t>centers</a:t>
            </a:r>
            <a:r>
              <a:rPr lang="en-GB" dirty="0"/>
              <a:t> to gather mobility data and validate product-market fit.</a:t>
            </a:r>
          </a:p>
        </p:txBody>
      </p:sp>
    </p:spTree>
    <p:extLst>
      <p:ext uri="{BB962C8B-B14F-4D97-AF65-F5344CB8AC3E}">
        <p14:creationId xmlns:p14="http://schemas.microsoft.com/office/powerpoint/2010/main" val="1673485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55463"/>
      </a:accent1>
      <a:accent2>
        <a:srgbClr val="A8CADC"/>
      </a:accent2>
      <a:accent3>
        <a:srgbClr val="74A9EA"/>
      </a:accent3>
      <a:accent4>
        <a:srgbClr val="04B3C3"/>
      </a:accent4>
      <a:accent5>
        <a:srgbClr val="5F8473"/>
      </a:accent5>
      <a:accent6>
        <a:srgbClr val="D1EF59"/>
      </a:accent6>
      <a:hlink>
        <a:srgbClr val="0563C1"/>
      </a:hlink>
      <a:folHlink>
        <a:srgbClr val="954F72"/>
      </a:folHlink>
    </a:clrScheme>
    <a:fontScheme name="Custom 29">
      <a:majorFont>
        <a:latin typeface="Seaford Bold"/>
        <a:ea typeface=""/>
        <a:cs typeface=""/>
      </a:majorFont>
      <a:minorFont>
        <a:latin typeface="Quire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392012_TF89652269_Win32" id="{A42A3A57-2CB3-495E-81FA-122758334D34}" vid="{F6FF8F44-CC63-456F-8A12-5BB3FDE2AD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984FD82-9185-4244-A7C8-36B2990083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7064F8B-46A2-4F22-9203-449568FB58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F4F0A7-9599-4FE3-A548-853A09CF024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534</TotalTime>
  <Words>1035</Words>
  <Application>Microsoft Macintosh PowerPoint</Application>
  <PresentationFormat>Widescreen</PresentationFormat>
  <Paragraphs>294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Arial Narrow</vt:lpstr>
      <vt:lpstr>Calibri</vt:lpstr>
      <vt:lpstr>Elephant</vt:lpstr>
      <vt:lpstr>Quire Sans</vt:lpstr>
      <vt:lpstr>Seaford</vt:lpstr>
      <vt:lpstr>Seaford Bold</vt:lpstr>
      <vt:lpstr>Verdana</vt:lpstr>
      <vt:lpstr>Office Theme</vt:lpstr>
      <vt:lpstr>Dawon</vt:lpstr>
      <vt:lpstr>About us</vt:lpstr>
      <vt:lpstr>Problem</vt:lpstr>
      <vt:lpstr>Solution</vt:lpstr>
      <vt:lpstr>Who Will Benefit??</vt:lpstr>
      <vt:lpstr>Competitive Situation</vt:lpstr>
      <vt:lpstr>Key Differentiators</vt:lpstr>
      <vt:lpstr>Business model</vt:lpstr>
      <vt:lpstr>Growth Strategy</vt:lpstr>
      <vt:lpstr>Traction</vt:lpstr>
      <vt:lpstr>Financials</vt:lpstr>
      <vt:lpstr>Five-year action plan</vt:lpstr>
      <vt:lpstr>Funding</vt:lpstr>
      <vt:lpstr>Meet the team</vt:lpstr>
      <vt:lpstr>Trainer at the two Training Schools (Bruno &amp; Ankara)</vt:lpstr>
      <vt:lpstr>Services with our Innovative Products 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Niharika</dc:creator>
  <cp:lastModifiedBy>Niharika</cp:lastModifiedBy>
  <cp:revision>3</cp:revision>
  <dcterms:created xsi:type="dcterms:W3CDTF">2025-11-19T11:45:45Z</dcterms:created>
  <dcterms:modified xsi:type="dcterms:W3CDTF">2025-11-19T20:39:51Z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